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36B8C4-1CA4-46B2-94A0-2A4DF93D47EA}" type="datetimeFigureOut">
              <a:rPr lang="uk-UA" smtClean="0"/>
              <a:t>11.10.2012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070CEA-EBFA-47DC-88E5-A4BC1C952BB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1befc9cc18t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6746"/>
            <a:ext cx="7920880" cy="5779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5760640" cy="309634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dirty="0" smtClean="0">
                <a:ln w="500">
                  <a:solidFill>
                    <a:schemeClr val="accent1">
                      <a:lumMod val="50000"/>
                    </a:schemeClr>
                  </a:solidFill>
                </a:ln>
              </a:rPr>
              <a:t>Методичне  об’єднання  вчителів  початкових класів</a:t>
            </a:r>
            <a:br>
              <a:rPr lang="uk-UA" dirty="0" smtClean="0">
                <a:ln w="500"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uk-UA" dirty="0" smtClean="0">
                <a:ln w="500">
                  <a:solidFill>
                    <a:schemeClr val="accent1">
                      <a:lumMod val="50000"/>
                    </a:schemeClr>
                  </a:solidFill>
                </a:ln>
              </a:rPr>
              <a:t>та вихователів ГПД</a:t>
            </a:r>
            <a:endParaRPr lang="uk-UA" dirty="0">
              <a:ln w="500"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60648"/>
            <a:ext cx="7387912" cy="432048"/>
          </a:xfrm>
        </p:spPr>
        <p:txBody>
          <a:bodyPr>
            <a:normAutofit/>
          </a:bodyPr>
          <a:lstStyle/>
          <a:p>
            <a:r>
              <a:rPr lang="uk-UA" dirty="0" smtClean="0"/>
              <a:t>Маловисківська  ЗШ  №3  І-ІІІ ступенів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459ad8a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220405" cy="6858000"/>
          </a:xfrm>
          <a:prstGeom prst="rect">
            <a:avLst/>
          </a:prstGeom>
        </p:spPr>
      </p:pic>
      <p:pic>
        <p:nvPicPr>
          <p:cNvPr id="12" name="Содержимое 11" descr="з.м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7"/>
            <a:ext cx="1731101" cy="2448272"/>
          </a:xfrm>
        </p:spPr>
      </p:pic>
      <p:pic>
        <p:nvPicPr>
          <p:cNvPr id="11" name="Содержимое 10" descr="і.в.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3573016"/>
            <a:ext cx="2025475" cy="2532511"/>
          </a:xfrm>
        </p:spPr>
      </p:pic>
      <p:pic>
        <p:nvPicPr>
          <p:cNvPr id="13" name="Рисунок 12" descr="т.в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04664"/>
            <a:ext cx="2016224" cy="2488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5" y="3068960"/>
            <a:ext cx="2160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 smtClean="0">
                <a:solidFill>
                  <a:srgbClr val="C00000"/>
                </a:solidFill>
                <a:latin typeface="Impact" pitchFamily="34" charset="0"/>
              </a:rPr>
              <a:t>Усенко</a:t>
            </a:r>
            <a:r>
              <a:rPr lang="uk-UA" sz="1600" dirty="0" smtClean="0">
                <a:solidFill>
                  <a:srgbClr val="C00000"/>
                </a:solidFill>
                <a:latin typeface="Impact" pitchFamily="34" charset="0"/>
              </a:rPr>
              <a:t> З.М.</a:t>
            </a:r>
          </a:p>
          <a:p>
            <a:r>
              <a:rPr lang="uk-UA" sz="14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sz="1400" dirty="0" smtClean="0">
                <a:latin typeface="Impact" pitchFamily="34" charset="0"/>
              </a:rPr>
              <a:t>Старший учитель</a:t>
            </a:r>
          </a:p>
          <a:p>
            <a:r>
              <a:rPr lang="uk-UA" sz="1400" dirty="0" smtClean="0">
                <a:latin typeface="Impact" pitchFamily="34" charset="0"/>
              </a:rPr>
              <a:t>Відмінник освіти</a:t>
            </a:r>
          </a:p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До хорошого уроку учитель готується все життя /В.Сухомлинський</a:t>
            </a:r>
          </a:p>
          <a:p>
            <a:endParaRPr lang="uk-UA" sz="1400" i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uk-UA" sz="1400" dirty="0" smtClean="0">
                <a:latin typeface="Impact" pitchFamily="34" charset="0"/>
              </a:rPr>
              <a:t>Розвиток зв’язного мовлення молодших школярів на основі уроків мислення серед </a:t>
            </a:r>
            <a:r>
              <a:rPr lang="uk-UA" sz="1400" dirty="0" err="1" smtClean="0">
                <a:latin typeface="Impact" pitchFamily="34" charset="0"/>
              </a:rPr>
              <a:t>природи”</a:t>
            </a:r>
            <a:endParaRPr lang="uk-UA" sz="1400" dirty="0"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332656"/>
            <a:ext cx="266906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Уміє вчити той, 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хто вчить цікаво</a:t>
            </a:r>
          </a:p>
          <a:p>
            <a:endParaRPr lang="uk-UA" i="1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uk-UA" dirty="0" err="1" smtClean="0">
                <a:latin typeface="Impact" pitchFamily="34" charset="0"/>
              </a:rPr>
              <a:t>“Розвиток</a:t>
            </a:r>
            <a:r>
              <a:rPr lang="uk-UA" dirty="0" smtClean="0">
                <a:latin typeface="Impact" pitchFamily="34" charset="0"/>
              </a:rPr>
              <a:t> пізнавальної активності молодших </a:t>
            </a:r>
            <a:r>
              <a:rPr lang="uk-UA" dirty="0" err="1" smtClean="0">
                <a:latin typeface="Impact" pitchFamily="34" charset="0"/>
              </a:rPr>
              <a:t>школярів”</a:t>
            </a:r>
            <a:endParaRPr lang="uk-UA" dirty="0" smtClean="0">
              <a:latin typeface="Impact" pitchFamily="34" charset="0"/>
            </a:endParaRPr>
          </a:p>
          <a:p>
            <a:endParaRPr lang="uk-UA" dirty="0" smtClean="0">
              <a:latin typeface="Impact" pitchFamily="34" charset="0"/>
            </a:endParaRPr>
          </a:p>
          <a:p>
            <a:r>
              <a:rPr lang="uk-UA" sz="1600" dirty="0" smtClean="0">
                <a:latin typeface="Impact" pitchFamily="34" charset="0"/>
              </a:rPr>
              <a:t>І  категорія</a:t>
            </a:r>
          </a:p>
          <a:p>
            <a:endParaRPr lang="uk-UA" dirty="0">
              <a:latin typeface="Impact" pitchFamily="34" charset="0"/>
            </a:endParaRPr>
          </a:p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      </a:t>
            </a:r>
            <a:r>
              <a:rPr lang="uk-UA" dirty="0" err="1" smtClean="0">
                <a:solidFill>
                  <a:srgbClr val="C00000"/>
                </a:solidFill>
                <a:latin typeface="Impact" pitchFamily="34" charset="0"/>
              </a:rPr>
              <a:t>Нехаєнко</a:t>
            </a:r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І.В.</a:t>
            </a:r>
            <a:endParaRPr lang="uk-UA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244334"/>
            <a:ext cx="259228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  <a:latin typeface="Impact" pitchFamily="34" charset="0"/>
              </a:rPr>
              <a:t>Мартинюк Т.В.</a:t>
            </a:r>
          </a:p>
          <a:p>
            <a:r>
              <a:rPr lang="uk-UA" sz="14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Немає нічого кращого в світі, як налите добром серце</a:t>
            </a:r>
          </a:p>
          <a:p>
            <a:endParaRPr lang="uk-UA" i="1" dirty="0">
              <a:latin typeface="Century Schoolbook" pitchFamily="18" charset="0"/>
            </a:endParaRPr>
          </a:p>
          <a:p>
            <a:r>
              <a:rPr lang="uk-UA" sz="1600" dirty="0" err="1" smtClean="0">
                <a:latin typeface="Impact" pitchFamily="34" charset="0"/>
              </a:rPr>
              <a:t>“Індивідуальна</a:t>
            </a:r>
            <a:r>
              <a:rPr lang="uk-UA" sz="1600" dirty="0" smtClean="0">
                <a:latin typeface="Impact" pitchFamily="34" charset="0"/>
              </a:rPr>
              <a:t> робота з розвитку пізнавальної активності молодших </a:t>
            </a:r>
            <a:r>
              <a:rPr lang="uk-UA" sz="1600" dirty="0" err="1" smtClean="0">
                <a:latin typeface="Impact" pitchFamily="34" charset="0"/>
              </a:rPr>
              <a:t>школярів”</a:t>
            </a:r>
            <a:endParaRPr lang="uk-UA" sz="16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43162-1024x7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72401" cy="6858000"/>
          </a:xfrm>
        </p:spPr>
      </p:pic>
      <p:pic>
        <p:nvPicPr>
          <p:cNvPr id="10" name="Содержимое 9" descr="о.м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972295" cy="2757487"/>
          </a:xfrm>
        </p:spPr>
      </p:pic>
      <p:pic>
        <p:nvPicPr>
          <p:cNvPr id="11" name="Рисунок 10" descr="н.л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01008"/>
            <a:ext cx="2104256" cy="3032133"/>
          </a:xfrm>
          <a:prstGeom prst="rect">
            <a:avLst/>
          </a:prstGeom>
        </p:spPr>
      </p:pic>
      <p:pic>
        <p:nvPicPr>
          <p:cNvPr id="12" name="Рисунок 11" descr="с.в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04664"/>
            <a:ext cx="2390300" cy="28351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71800" y="404664"/>
            <a:ext cx="25970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Навчаючи дітей, вчуся сама</a:t>
            </a:r>
          </a:p>
          <a:p>
            <a:r>
              <a:rPr lang="uk-UA" sz="1600" dirty="0" err="1" smtClean="0">
                <a:latin typeface="Impact" pitchFamily="34" charset="0"/>
              </a:rPr>
              <a:t>“Розвиток</a:t>
            </a:r>
            <a:r>
              <a:rPr lang="uk-UA" sz="1600" dirty="0" smtClean="0">
                <a:latin typeface="Impact" pitchFamily="34" charset="0"/>
              </a:rPr>
              <a:t> зв’язного мовлення молодших  </a:t>
            </a:r>
            <a:r>
              <a:rPr lang="uk-UA" sz="1600" dirty="0" err="1" smtClean="0">
                <a:latin typeface="Impact" pitchFamily="34" charset="0"/>
              </a:rPr>
              <a:t>школярів”</a:t>
            </a:r>
            <a:endParaRPr lang="uk-UA" sz="1600" dirty="0" smtClean="0">
              <a:latin typeface="Impact" pitchFamily="34" charset="0"/>
            </a:endParaRPr>
          </a:p>
          <a:p>
            <a:r>
              <a:rPr lang="uk-UA" sz="16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sz="1600" dirty="0" smtClean="0">
                <a:latin typeface="Impact" pitchFamily="34" charset="0"/>
              </a:rPr>
              <a:t>Старший учитель</a:t>
            </a:r>
          </a:p>
          <a:p>
            <a:r>
              <a:rPr lang="uk-UA" sz="1600" dirty="0" smtClean="0">
                <a:latin typeface="Impact" pitchFamily="34" charset="0"/>
              </a:rPr>
              <a:t>Відмінник освіти</a:t>
            </a:r>
          </a:p>
          <a:p>
            <a:r>
              <a:rPr lang="uk-UA" sz="1600" dirty="0" smtClean="0">
                <a:latin typeface="Impact" pitchFamily="34" charset="0"/>
              </a:rPr>
              <a:t>Керівник творчої групи</a:t>
            </a:r>
          </a:p>
          <a:p>
            <a:endParaRPr lang="uk-UA" sz="1600" dirty="0" smtClean="0">
              <a:latin typeface="Impact" pitchFamily="34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Соловйова Н.Л.</a:t>
            </a:r>
            <a:endParaRPr lang="uk-UA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244334"/>
            <a:ext cx="25202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Лисенко О.М.</a:t>
            </a:r>
          </a:p>
          <a:p>
            <a:r>
              <a:rPr lang="uk-UA" sz="16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sz="1600" dirty="0" smtClean="0">
                <a:latin typeface="Impact" pitchFamily="34" charset="0"/>
              </a:rPr>
              <a:t>Учитель-методист</a:t>
            </a:r>
          </a:p>
          <a:p>
            <a:r>
              <a:rPr lang="uk-UA" sz="1600" dirty="0" smtClean="0">
                <a:latin typeface="Impact" pitchFamily="34" charset="0"/>
              </a:rPr>
              <a:t>Відмінник освіти</a:t>
            </a:r>
          </a:p>
          <a:p>
            <a:r>
              <a:rPr lang="uk-UA" sz="1600" i="1" dirty="0" smtClean="0">
                <a:solidFill>
                  <a:srgbClr val="002060"/>
                </a:solidFill>
                <a:latin typeface="Century Schoolbook" pitchFamily="18" charset="0"/>
              </a:rPr>
              <a:t>Навчаючи – учись, навчаючи – твори, в процесі творчості – навчай</a:t>
            </a:r>
          </a:p>
          <a:p>
            <a:r>
              <a:rPr lang="uk-UA" dirty="0" err="1" smtClean="0">
                <a:latin typeface="Impact" pitchFamily="34" charset="0"/>
              </a:rPr>
              <a:t>“Розвиток</a:t>
            </a:r>
            <a:r>
              <a:rPr lang="uk-UA" dirty="0" smtClean="0">
                <a:latin typeface="Impact" pitchFamily="34" charset="0"/>
              </a:rPr>
              <a:t> особистості молодшого школяра засобами інтерактивного </a:t>
            </a:r>
            <a:r>
              <a:rPr lang="uk-UA" dirty="0" err="1" smtClean="0">
                <a:latin typeface="Impact" pitchFamily="34" charset="0"/>
              </a:rPr>
              <a:t>навчання”</a:t>
            </a:r>
            <a:endParaRPr lang="uk-UA" dirty="0"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356992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C00000"/>
                </a:solidFill>
                <a:latin typeface="Impact" pitchFamily="34" charset="0"/>
              </a:rPr>
              <a:t>Майдебура</a:t>
            </a:r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С.В.</a:t>
            </a:r>
          </a:p>
          <a:p>
            <a:r>
              <a:rPr lang="uk-UA" sz="1600" dirty="0" smtClean="0">
                <a:latin typeface="Impact" pitchFamily="34" charset="0"/>
              </a:rPr>
              <a:t>І категорія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Живу для тих,кому потрібна, дружу з тими, у кому впевнена, спілкуюся з тими, хто приємний і вдячна тим, хто цінує</a:t>
            </a:r>
          </a:p>
          <a:p>
            <a:r>
              <a:rPr lang="uk-UA" dirty="0" err="1" smtClean="0">
                <a:latin typeface="Impact" pitchFamily="34" charset="0"/>
              </a:rPr>
              <a:t>“Розвиток</a:t>
            </a:r>
            <a:r>
              <a:rPr lang="uk-UA" dirty="0" smtClean="0">
                <a:latin typeface="Impact" pitchFamily="34" charset="0"/>
              </a:rPr>
              <a:t> математичних здібностей </a:t>
            </a:r>
            <a:r>
              <a:rPr lang="uk-UA" dirty="0" err="1" smtClean="0">
                <a:latin typeface="Impact" pitchFamily="34" charset="0"/>
              </a:rPr>
              <a:t>учнів”</a:t>
            </a:r>
            <a:endParaRPr lang="uk-UA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30a9d7bf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20405" cy="6858000"/>
          </a:xfrm>
          <a:prstGeom prst="rect">
            <a:avLst/>
          </a:prstGeom>
        </p:spPr>
      </p:pic>
      <p:pic>
        <p:nvPicPr>
          <p:cNvPr id="7" name="Содержимое 6" descr="г.м.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005242" cy="2520280"/>
          </a:xfrm>
        </p:spPr>
      </p:pic>
      <p:pic>
        <p:nvPicPr>
          <p:cNvPr id="8" name="Содержимое 7" descr="є.а.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652120" y="332656"/>
            <a:ext cx="1934760" cy="2736304"/>
          </a:xfrm>
        </p:spPr>
      </p:pic>
      <p:pic>
        <p:nvPicPr>
          <p:cNvPr id="9" name="Рисунок 8" descr="о.б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356992"/>
            <a:ext cx="2232248" cy="31434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36096" y="3244334"/>
            <a:ext cx="2736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Черненко Є.А.</a:t>
            </a:r>
            <a:endParaRPr lang="uk-UA" sz="1600" dirty="0" smtClean="0">
              <a:solidFill>
                <a:srgbClr val="C00000"/>
              </a:solidFill>
              <a:latin typeface="Impact" pitchFamily="34" charset="0"/>
            </a:endParaRPr>
          </a:p>
          <a:p>
            <a:r>
              <a:rPr lang="uk-UA" sz="1600" dirty="0" smtClean="0">
                <a:latin typeface="Impact" pitchFamily="34" charset="0"/>
              </a:rPr>
              <a:t>І категорія </a:t>
            </a:r>
          </a:p>
          <a:p>
            <a:r>
              <a:rPr lang="uk-UA" sz="1600" dirty="0" smtClean="0">
                <a:latin typeface="Impact" pitchFamily="34" charset="0"/>
              </a:rPr>
              <a:t>Відмінник освіти</a:t>
            </a:r>
          </a:p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Кожній дитині - світло знань,</a:t>
            </a:r>
          </a:p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Кожній дитині - світло любові,</a:t>
            </a:r>
          </a:p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Віру в сили свої без </a:t>
            </a:r>
            <a:r>
              <a:rPr lang="uk-UA" sz="1400" i="1" dirty="0" err="1" smtClean="0">
                <a:solidFill>
                  <a:srgbClr val="002060"/>
                </a:solidFill>
                <a:latin typeface="Century Schoolbook" pitchFamily="18" charset="0"/>
              </a:rPr>
              <a:t>ваганнь</a:t>
            </a:r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 – </a:t>
            </a:r>
          </a:p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Як запоруку щасливої долі.</a:t>
            </a:r>
          </a:p>
          <a:p>
            <a:endParaRPr lang="uk-UA" sz="1400" i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uk-UA" sz="1600" dirty="0" err="1" smtClean="0">
                <a:latin typeface="Impact" pitchFamily="34" charset="0"/>
              </a:rPr>
              <a:t>“Формування</a:t>
            </a:r>
            <a:r>
              <a:rPr lang="uk-UA" sz="1600" dirty="0" smtClean="0">
                <a:latin typeface="Impact" pitchFamily="34" charset="0"/>
              </a:rPr>
              <a:t> навичок здорового способу життя молодших </a:t>
            </a:r>
            <a:r>
              <a:rPr lang="uk-UA" sz="1600" dirty="0" err="1" smtClean="0">
                <a:latin typeface="Impact" pitchFamily="34" charset="0"/>
              </a:rPr>
              <a:t>школярів”</a:t>
            </a:r>
            <a:endParaRPr lang="uk-UA" dirty="0"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9" y="332657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Учень – це не посудина, яку потрібно заповнити, а факел, який треба запалити</a:t>
            </a:r>
          </a:p>
          <a:p>
            <a:endParaRPr lang="uk-UA" sz="1400" i="1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uk-UA" sz="1600" dirty="0" err="1" smtClean="0">
                <a:latin typeface="Impact" pitchFamily="34" charset="0"/>
              </a:rPr>
              <a:t>“Розвиток</a:t>
            </a:r>
            <a:r>
              <a:rPr lang="uk-UA" sz="1600" dirty="0" smtClean="0">
                <a:latin typeface="Impact" pitchFamily="34" charset="0"/>
              </a:rPr>
              <a:t> розумових здібностей та якостей </a:t>
            </a:r>
            <a:r>
              <a:rPr lang="uk-UA" sz="1600" dirty="0" err="1" smtClean="0">
                <a:latin typeface="Impact" pitchFamily="34" charset="0"/>
              </a:rPr>
              <a:t>особистості”</a:t>
            </a:r>
            <a:endParaRPr lang="uk-UA" sz="1600" dirty="0" smtClean="0">
              <a:latin typeface="Impact" pitchFamily="34" charset="0"/>
            </a:endParaRPr>
          </a:p>
          <a:p>
            <a:endParaRPr lang="uk-UA" sz="1600" dirty="0" smtClean="0">
              <a:latin typeface="Impact" pitchFamily="34" charset="0"/>
            </a:endParaRPr>
          </a:p>
          <a:p>
            <a:r>
              <a:rPr lang="uk-UA" sz="1600" dirty="0" smtClean="0">
                <a:latin typeface="Impact" pitchFamily="34" charset="0"/>
              </a:rPr>
              <a:t>І категорія</a:t>
            </a:r>
          </a:p>
          <a:p>
            <a:endParaRPr lang="uk-UA" sz="1600" dirty="0" smtClean="0">
              <a:latin typeface="Impact" pitchFamily="34" charset="0"/>
            </a:endParaRPr>
          </a:p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    Савенко О.Б.</a:t>
            </a:r>
            <a:endParaRPr lang="uk-UA" sz="1600" dirty="0" smtClean="0">
              <a:solidFill>
                <a:srgbClr val="C00000"/>
              </a:solidFill>
              <a:latin typeface="Impact" pitchFamily="34" charset="0"/>
            </a:endParaRPr>
          </a:p>
          <a:p>
            <a:endParaRPr lang="uk-UA" sz="1600" dirty="0"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3244334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Impact" pitchFamily="34" charset="0"/>
              </a:rPr>
              <a:t>Пигида</a:t>
            </a:r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Г.М.</a:t>
            </a:r>
          </a:p>
          <a:p>
            <a:r>
              <a:rPr lang="uk-UA" sz="16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sz="1600" dirty="0" smtClean="0">
                <a:latin typeface="Impact" pitchFamily="34" charset="0"/>
              </a:rPr>
              <a:t>Старший учитель</a:t>
            </a:r>
          </a:p>
          <a:p>
            <a:r>
              <a:rPr lang="uk-UA" sz="1600" dirty="0" smtClean="0">
                <a:latin typeface="Impact" pitchFamily="34" charset="0"/>
              </a:rPr>
              <a:t>Відмінник освіти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Терпіння і труд все перетруть</a:t>
            </a:r>
          </a:p>
          <a:p>
            <a:r>
              <a:rPr lang="uk-UA" sz="1600" i="1" dirty="0" err="1" smtClean="0">
                <a:latin typeface="Impact" pitchFamily="34" charset="0"/>
              </a:rPr>
              <a:t>“Взаємозвязок</a:t>
            </a:r>
            <a:r>
              <a:rPr lang="uk-UA" sz="1600" i="1" dirty="0" smtClean="0">
                <a:latin typeface="Impact" pitchFamily="34" charset="0"/>
              </a:rPr>
              <a:t> морального й естетичного виховання школярів у педагогічній спадщині В.Сухомлинського</a:t>
            </a:r>
            <a:endParaRPr lang="uk-UA" sz="16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96104d7b1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172400" cy="6858000"/>
          </a:xfrm>
          <a:prstGeom prst="rect">
            <a:avLst/>
          </a:prstGeom>
        </p:spPr>
      </p:pic>
      <p:pic>
        <p:nvPicPr>
          <p:cNvPr id="8" name="Рисунок 7" descr="Model_vchitelia_novogo_ti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6336704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b0e77be16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22040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“Педагогічна</a:t>
            </a:r>
            <a:r>
              <a:rPr lang="uk-UA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 ідея – це крила, на яких підноситься колективна творчість. Ідея надихає колектив, і починається найцікавіше й найпотрібніше в шкільному житті – колективна дослідницька </a:t>
            </a:r>
            <a:r>
              <a:rPr lang="uk-UA" sz="32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робота”</a:t>
            </a:r>
            <a:r>
              <a:rPr lang="uk-UA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endParaRPr lang="uk-UA" sz="3200" b="1" i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uk-UA" sz="3200" b="1" i="1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              </a:t>
            </a:r>
            <a:r>
              <a:rPr lang="uk-UA" sz="2800" b="1" i="1" dirty="0" smtClean="0">
                <a:solidFill>
                  <a:srgbClr val="FF0000"/>
                </a:solidFill>
                <a:latin typeface="Century Schoolbook" pitchFamily="18" charset="0"/>
              </a:rPr>
              <a:t>В.О.Сухомлинський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7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76872"/>
            <a:ext cx="6624736" cy="338437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Творче впровадження педагогічної спадщини В.О.Сухомлинського в практику роботи школи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836713"/>
            <a:ext cx="6255488" cy="115212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Науково – методична  проблема,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 над якою працює школа: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4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44408" cy="6858000"/>
          </a:xfrm>
          <a:prstGeom prst="rect">
            <a:avLst/>
          </a:prstGeom>
        </p:spPr>
      </p:pic>
      <p:pic>
        <p:nvPicPr>
          <p:cNvPr id="6" name="Рисунок 5" descr="800px-Kartaznann_ДеркачТ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792088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7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41504" cy="29834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Проблеми діяльності вчителя у педагогічній спадщині В.О.Сухомлинського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764704"/>
            <a:ext cx="6192688" cy="158417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Науково – методична проблема,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над якою працює методичне об’єднання: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4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172400" cy="6836994"/>
          </a:xfrm>
          <a:prstGeom prst="rect">
            <a:avLst/>
          </a:prstGeom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79" y="1196753"/>
            <a:ext cx="5184577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451f0ed02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5"/>
            <a:ext cx="8138047" cy="53732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97152"/>
            <a:ext cx="5904656" cy="7920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uk-UA" dirty="0" smtClean="0"/>
              <a:t>З Н А Й О М Т е С Ь :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6336704" cy="3816424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FFC000"/>
                </a:solidFill>
                <a:latin typeface="Impact"/>
              </a:rPr>
              <a:t>☺</a:t>
            </a:r>
            <a:r>
              <a:rPr lang="uk-UA" sz="2800" b="1" dirty="0" smtClean="0">
                <a:solidFill>
                  <a:srgbClr val="C00000"/>
                </a:solidFill>
                <a:latin typeface="Impact"/>
              </a:rPr>
              <a:t> </a:t>
            </a:r>
            <a:r>
              <a:rPr lang="uk-UA" sz="2800" b="1" dirty="0" smtClean="0"/>
              <a:t>Методичне об’єднання вчителів початкових класів налічує 19 кваліфікованих працівників.</a:t>
            </a:r>
          </a:p>
          <a:p>
            <a:pPr algn="l"/>
            <a:r>
              <a:rPr lang="uk-UA" sz="2800" b="1" dirty="0" smtClean="0">
                <a:solidFill>
                  <a:srgbClr val="FFC000"/>
                </a:solidFill>
                <a:latin typeface="Impact"/>
              </a:rPr>
              <a:t>☺</a:t>
            </a:r>
            <a:r>
              <a:rPr lang="uk-UA" sz="2800" b="1" dirty="0" smtClean="0">
                <a:latin typeface="Impact"/>
              </a:rPr>
              <a:t> </a:t>
            </a:r>
            <a:r>
              <a:rPr lang="uk-UA" sz="2800" b="1" dirty="0" smtClean="0"/>
              <a:t>14 мають ви кваліфікаційну категорію,</a:t>
            </a:r>
          </a:p>
          <a:p>
            <a:pPr algn="l"/>
            <a:r>
              <a:rPr lang="uk-UA" sz="2800" b="1" dirty="0" smtClean="0">
                <a:solidFill>
                  <a:srgbClr val="FFC000"/>
                </a:solidFill>
                <a:latin typeface="Impact"/>
              </a:rPr>
              <a:t>☺ </a:t>
            </a:r>
            <a:r>
              <a:rPr lang="uk-UA" sz="2800" b="1" dirty="0" smtClean="0"/>
              <a:t>7 – звання старший учитель,</a:t>
            </a:r>
          </a:p>
          <a:p>
            <a:pPr algn="l"/>
            <a:r>
              <a:rPr lang="uk-UA" sz="2800" b="1" dirty="0" smtClean="0">
                <a:solidFill>
                  <a:srgbClr val="FFC000"/>
                </a:solidFill>
                <a:latin typeface="Impact"/>
              </a:rPr>
              <a:t>☺</a:t>
            </a:r>
            <a:r>
              <a:rPr lang="uk-UA" sz="2800" b="1" dirty="0" smtClean="0">
                <a:latin typeface="Impact"/>
              </a:rPr>
              <a:t> </a:t>
            </a:r>
            <a:r>
              <a:rPr lang="uk-UA" sz="2800" b="1" dirty="0" smtClean="0"/>
              <a:t>1 – учитель-методист.</a:t>
            </a:r>
          </a:p>
          <a:p>
            <a:pPr algn="l"/>
            <a:r>
              <a:rPr lang="uk-UA" sz="2800" b="1" dirty="0" smtClean="0">
                <a:solidFill>
                  <a:srgbClr val="FFC000"/>
                </a:solidFill>
                <a:latin typeface="Impact"/>
              </a:rPr>
              <a:t>☺ </a:t>
            </a:r>
            <a:r>
              <a:rPr lang="uk-UA" sz="2800" b="1" dirty="0" smtClean="0"/>
              <a:t>Стаж роботи від 3 до 47 років</a:t>
            </a:r>
            <a:endParaRPr lang="uk-UA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7376913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29"/>
            <a:ext cx="8212455" cy="68202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448272" cy="5773256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atin typeface="Impact" pitchFamily="34" charset="0"/>
              </a:rPr>
              <a:t>кравченко</a:t>
            </a:r>
            <a:r>
              <a:rPr lang="uk-UA" sz="2000" dirty="0" smtClean="0">
                <a:latin typeface="Impact" pitchFamily="34" charset="0"/>
              </a:rPr>
              <a:t> </a:t>
            </a:r>
            <a:r>
              <a:rPr lang="uk-UA" sz="2000" dirty="0" smtClean="0">
                <a:latin typeface="Impact" pitchFamily="34" charset="0"/>
              </a:rPr>
              <a:t>С.М.</a:t>
            </a:r>
            <a:br>
              <a:rPr lang="uk-UA" sz="2000" dirty="0" smtClean="0">
                <a:latin typeface="Impact" pitchFamily="34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  <a:t>І категорія</a:t>
            </a:r>
            <a:b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  <a:t>керівник </a:t>
            </a:r>
            <a:r>
              <a:rPr lang="uk-UA" sz="1800" dirty="0" err="1" smtClean="0">
                <a:solidFill>
                  <a:schemeClr val="tx1"/>
                </a:solidFill>
                <a:latin typeface="Impact" pitchFamily="34" charset="0"/>
              </a:rPr>
              <a:t>Мо</a:t>
            </a:r>
            <a: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100" b="0" i="1" dirty="0" smtClean="0">
                <a:solidFill>
                  <a:schemeClr val="tx1"/>
                </a:solidFill>
                <a:latin typeface="Century Schoolbook" pitchFamily="18" charset="0"/>
              </a:rPr>
              <a:t>Щоб дати учням іскринку знань, учителеві треба вибрати ціле море світла.</a:t>
            </a:r>
            <a:br>
              <a:rPr lang="uk-UA" sz="1100" b="0" i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uk-UA" sz="1400" b="0" i="1" dirty="0" smtClean="0">
                <a:solidFill>
                  <a:schemeClr val="tx1"/>
                </a:solidFill>
                <a:latin typeface="Century Schoolbook" pitchFamily="18" charset="0"/>
              </a:rPr>
              <a:t/>
            </a:r>
            <a:br>
              <a:rPr lang="uk-UA" sz="1400" b="0" i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uk-UA" sz="1800" b="0" dirty="0" err="1" smtClean="0">
                <a:solidFill>
                  <a:schemeClr val="tx1"/>
                </a:solidFill>
                <a:latin typeface="Impact" pitchFamily="34" charset="0"/>
              </a:rPr>
              <a:t>“Розвиток</a:t>
            </a: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> читацьких </a:t>
            </a:r>
            <a:r>
              <a:rPr lang="uk-UA" sz="1800" b="0" dirty="0" err="1" smtClean="0">
                <a:solidFill>
                  <a:schemeClr val="tx1"/>
                </a:solidFill>
                <a:latin typeface="Impact" pitchFamily="34" charset="0"/>
              </a:rPr>
              <a:t>інтересів</a:t>
            </a:r>
            <a:r>
              <a:rPr lang="uk-UA" sz="1800" b="0" dirty="0" err="1" smtClean="0">
                <a:solidFill>
                  <a:schemeClr val="tx1"/>
                </a:solidFill>
                <a:latin typeface="Impact" pitchFamily="34" charset="0"/>
              </a:rPr>
              <a:t>”</a:t>
            </a: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uk-UA" sz="1600" b="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uk-UA" sz="1600" b="0" dirty="0" smtClean="0">
                <a:solidFill>
                  <a:schemeClr val="tx1"/>
                </a:solidFill>
                <a:latin typeface="Impact" pitchFamily="34" charset="0"/>
              </a:rPr>
            </a:br>
            <a:endParaRPr lang="uk-UA" sz="1800" dirty="0">
              <a:latin typeface="Impact" pitchFamily="34" charset="0"/>
            </a:endParaRPr>
          </a:p>
        </p:txBody>
      </p:sp>
      <p:pic>
        <p:nvPicPr>
          <p:cNvPr id="7" name="Содержимое 6" descr="мама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32248" cy="2725993"/>
          </a:xfrm>
        </p:spPr>
      </p:pic>
      <p:sp>
        <p:nvSpPr>
          <p:cNvPr id="8" name="Прямоугольник 7"/>
          <p:cNvSpPr/>
          <p:nvPr/>
        </p:nvSpPr>
        <p:spPr>
          <a:xfrm>
            <a:off x="395536" y="3429000"/>
            <a:ext cx="2448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Impact"/>
              </a:rPr>
              <a:t>ІЛЬЧЕНКО Г.А.</a:t>
            </a:r>
          </a:p>
          <a:p>
            <a:r>
              <a:rPr lang="uk-UA" dirty="0" smtClean="0">
                <a:latin typeface="Impact"/>
              </a:rPr>
              <a:t>Вища категорія</a:t>
            </a:r>
          </a:p>
          <a:p>
            <a:r>
              <a:rPr lang="uk-UA" dirty="0" smtClean="0">
                <a:latin typeface="Impact"/>
              </a:rPr>
              <a:t>Старший учитель</a:t>
            </a:r>
          </a:p>
          <a:p>
            <a:r>
              <a:rPr lang="uk-UA" dirty="0" err="1" smtClean="0">
                <a:latin typeface="Impact"/>
              </a:rPr>
              <a:t>Заст.директора</a:t>
            </a:r>
            <a:endParaRPr lang="uk-UA" dirty="0" smtClean="0">
              <a:latin typeface="Impact"/>
            </a:endParaRPr>
          </a:p>
          <a:p>
            <a:r>
              <a:rPr lang="uk-UA" i="1" dirty="0" smtClean="0">
                <a:solidFill>
                  <a:srgbClr val="0070C0"/>
                </a:solidFill>
                <a:latin typeface="Century Schoolbook" pitchFamily="18" charset="0"/>
                <a:cs typeface="ae_Cortoba" pitchFamily="18" charset="-78"/>
              </a:rPr>
              <a:t>Дати кожній дитині шанс стати кращим</a:t>
            </a:r>
          </a:p>
          <a:p>
            <a:r>
              <a:rPr lang="uk-UA" dirty="0" err="1" smtClean="0">
                <a:solidFill>
                  <a:srgbClr val="002060"/>
                </a:solidFill>
                <a:latin typeface="Impact"/>
              </a:rPr>
              <a:t>“Нестандартні</a:t>
            </a:r>
            <a:r>
              <a:rPr lang="uk-UA" dirty="0" smtClean="0">
                <a:solidFill>
                  <a:srgbClr val="002060"/>
                </a:solidFill>
                <a:latin typeface="Impact"/>
              </a:rPr>
              <a:t>  уроки як  </a:t>
            </a:r>
            <a:r>
              <a:rPr lang="uk-UA" dirty="0">
                <a:solidFill>
                  <a:srgbClr val="002060"/>
                </a:solidFill>
                <a:latin typeface="Impact"/>
              </a:rPr>
              <a:t>з</a:t>
            </a:r>
            <a:r>
              <a:rPr lang="uk-UA" dirty="0" smtClean="0">
                <a:solidFill>
                  <a:srgbClr val="002060"/>
                </a:solidFill>
                <a:latin typeface="Impact"/>
              </a:rPr>
              <a:t>асіб активізації</a:t>
            </a:r>
          </a:p>
          <a:p>
            <a:r>
              <a:rPr lang="uk-UA" dirty="0" smtClean="0">
                <a:solidFill>
                  <a:srgbClr val="002060"/>
                </a:solidFill>
                <a:latin typeface="Impact"/>
              </a:rPr>
              <a:t>Навчання молодших </a:t>
            </a:r>
            <a:r>
              <a:rPr lang="uk-UA" dirty="0" err="1" smtClean="0">
                <a:solidFill>
                  <a:srgbClr val="002060"/>
                </a:solidFill>
                <a:latin typeface="Impact"/>
              </a:rPr>
              <a:t>школярів”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селі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759" y="400500"/>
            <a:ext cx="2036654" cy="26391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68144" y="3356992"/>
            <a:ext cx="2160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Impact"/>
              </a:rPr>
              <a:t>Селіванова Г.П.</a:t>
            </a:r>
          </a:p>
          <a:p>
            <a:r>
              <a:rPr lang="uk-UA" dirty="0" smtClean="0">
                <a:latin typeface="Impact"/>
              </a:rPr>
              <a:t>Вища категорія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Century Schoolbook" pitchFamily="18" charset="0"/>
              </a:rPr>
              <a:t>Не кожна людина геній, але кожна особистість</a:t>
            </a:r>
          </a:p>
          <a:p>
            <a:r>
              <a:rPr lang="uk-UA" dirty="0" err="1" smtClean="0">
                <a:solidFill>
                  <a:srgbClr val="002060"/>
                </a:solidFill>
                <a:latin typeface="Impact" pitchFamily="34" charset="0"/>
              </a:rPr>
              <a:t>“Розвиток</a:t>
            </a:r>
            <a:r>
              <a:rPr lang="uk-UA" dirty="0" smtClean="0">
                <a:solidFill>
                  <a:srgbClr val="002060"/>
                </a:solidFill>
                <a:latin typeface="Impact" pitchFamily="34" charset="0"/>
              </a:rPr>
              <a:t> пізнавальних здібностей на уроках </a:t>
            </a:r>
            <a:r>
              <a:rPr lang="uk-UA" dirty="0" err="1" smtClean="0">
                <a:solidFill>
                  <a:srgbClr val="002060"/>
                </a:solidFill>
                <a:latin typeface="Impact" pitchFamily="34" charset="0"/>
              </a:rPr>
              <a:t>математики”☺</a:t>
            </a:r>
            <a:endParaRPr lang="uk-UA" dirty="0" smtClean="0">
              <a:solidFill>
                <a:srgbClr val="002060"/>
              </a:solidFill>
              <a:latin typeface="Impact" pitchFamily="34" charset="0"/>
            </a:endParaRPr>
          </a:p>
          <a:p>
            <a:endParaRPr lang="uk-UA" i="1" dirty="0">
              <a:latin typeface="Impact" pitchFamily="34" charset="0"/>
            </a:endParaRPr>
          </a:p>
        </p:txBody>
      </p:sp>
      <p:pic>
        <p:nvPicPr>
          <p:cNvPr id="16" name="Рисунок 15" descr="с.м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573016"/>
            <a:ext cx="2088232" cy="26422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5" y="54868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Impact"/>
              </a:rPr>
              <a:t>☺</a:t>
            </a:r>
            <a:endParaRPr lang="uk-UA" dirty="0"/>
          </a:p>
        </p:txBody>
      </p:sp>
      <p:pic>
        <p:nvPicPr>
          <p:cNvPr id="7" name="Рисунок 6" descr="о.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44216" cy="2646450"/>
          </a:xfrm>
          <a:prstGeom prst="rect">
            <a:avLst/>
          </a:prstGeom>
        </p:spPr>
      </p:pic>
      <p:pic>
        <p:nvPicPr>
          <p:cNvPr id="8" name="Рисунок 7" descr="в.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1944216" cy="2887063"/>
          </a:xfrm>
          <a:prstGeom prst="rect">
            <a:avLst/>
          </a:prstGeom>
        </p:spPr>
      </p:pic>
      <p:pic>
        <p:nvPicPr>
          <p:cNvPr id="9" name="Рисунок 8" descr="н.а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476947"/>
            <a:ext cx="2160240" cy="3057571"/>
          </a:xfrm>
          <a:prstGeom prst="rect">
            <a:avLst/>
          </a:prstGeom>
        </p:spPr>
      </p:pic>
      <p:pic>
        <p:nvPicPr>
          <p:cNvPr id="5" name="Рисунок 4" descr="74123341_romash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8172400" cy="6857999"/>
          </a:xfrm>
          <a:prstGeom prst="rect">
            <a:avLst/>
          </a:prstGeom>
        </p:spPr>
      </p:pic>
      <p:pic>
        <p:nvPicPr>
          <p:cNvPr id="12" name="Рисунок 11" descr="о.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46524" cy="2649591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483768" y="404664"/>
            <a:ext cx="3312368" cy="3168352"/>
          </a:xfrm>
        </p:spPr>
        <p:txBody>
          <a:bodyPr>
            <a:normAutofit/>
          </a:bodyPr>
          <a:lstStyle/>
          <a:p>
            <a:r>
              <a:rPr lang="uk-UA" sz="1600" b="0" dirty="0" smtClean="0">
                <a:latin typeface="Impact" pitchFamily="34" charset="0"/>
              </a:rPr>
              <a:t>Учитись важко, а учить ще важче,</a:t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>але не мусиш зупинятись ти,</a:t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>як дітям віддаси усе найкраще,</a:t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>то й сам сягнеш нової висоти.</a:t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/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>      </a:t>
            </a:r>
            <a:r>
              <a:rPr lang="uk-UA" sz="1600" b="0" dirty="0" err="1" smtClean="0">
                <a:latin typeface="Impact" pitchFamily="34" charset="0"/>
              </a:rPr>
              <a:t>“Розвиток</a:t>
            </a:r>
            <a:r>
              <a:rPr lang="uk-UA" sz="1600" b="0" dirty="0" smtClean="0">
                <a:latin typeface="Impact" pitchFamily="34" charset="0"/>
              </a:rPr>
              <a:t> зв’язного мовлення учнів початкових класів через образне </a:t>
            </a:r>
            <a:r>
              <a:rPr lang="uk-UA" sz="1600" b="0" dirty="0" err="1" smtClean="0">
                <a:latin typeface="Impact" pitchFamily="34" charset="0"/>
              </a:rPr>
              <a:t>мислення”</a:t>
            </a:r>
            <a:r>
              <a:rPr lang="uk-UA" sz="1600" b="0" dirty="0" smtClean="0">
                <a:latin typeface="Impact" pitchFamily="34" charset="0"/>
              </a:rPr>
              <a:t/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/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1600" b="0" dirty="0" smtClean="0">
                <a:latin typeface="Impact" pitchFamily="34" charset="0"/>
              </a:rPr>
              <a:t>І  категорія</a:t>
            </a:r>
            <a:br>
              <a:rPr lang="uk-UA" sz="1600" b="0" dirty="0" smtClean="0">
                <a:latin typeface="Impact" pitchFamily="34" charset="0"/>
              </a:rPr>
            </a:br>
            <a:r>
              <a:rPr lang="uk-UA" sz="2200" b="0" dirty="0" smtClean="0">
                <a:latin typeface="Impact" pitchFamily="34" charset="0"/>
              </a:rPr>
              <a:t>                        руда  Н.А.</a:t>
            </a:r>
            <a:r>
              <a:rPr lang="uk-UA" sz="2000" b="0" dirty="0" smtClean="0">
                <a:latin typeface="Impact" pitchFamily="34" charset="0"/>
              </a:rPr>
              <a:t/>
            </a:r>
            <a:br>
              <a:rPr lang="uk-UA" sz="2000" b="0" dirty="0" smtClean="0">
                <a:latin typeface="Impact" pitchFamily="34" charset="0"/>
              </a:rPr>
            </a:br>
            <a:endParaRPr lang="uk-UA" sz="2000" b="0" dirty="0">
              <a:latin typeface="Impact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323528" y="3140968"/>
            <a:ext cx="2232248" cy="29851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1600" dirty="0" smtClean="0">
                <a:solidFill>
                  <a:srgbClr val="C00000"/>
                </a:solidFill>
                <a:latin typeface="Impact" pitchFamily="34" charset="0"/>
              </a:rPr>
              <a:t>   </a:t>
            </a:r>
            <a:r>
              <a:rPr lang="uk-UA" sz="1600" dirty="0" err="1" smtClean="0">
                <a:solidFill>
                  <a:srgbClr val="C00000"/>
                </a:solidFill>
                <a:latin typeface="Impact" pitchFamily="34" charset="0"/>
              </a:rPr>
              <a:t>Шуліма</a:t>
            </a:r>
            <a:r>
              <a:rPr lang="uk-UA" sz="1600" dirty="0" smtClean="0">
                <a:solidFill>
                  <a:srgbClr val="C00000"/>
                </a:solidFill>
                <a:latin typeface="Impact" pitchFamily="34" charset="0"/>
              </a:rPr>
              <a:t> О.А.</a:t>
            </a:r>
          </a:p>
          <a:p>
            <a:r>
              <a:rPr lang="uk-UA" sz="16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sz="1600" dirty="0" smtClean="0">
                <a:latin typeface="Impact" pitchFamily="34" charset="0"/>
              </a:rPr>
              <a:t>Старший учитель</a:t>
            </a:r>
          </a:p>
          <a:p>
            <a:r>
              <a:rPr lang="uk-UA" sz="1600" dirty="0" smtClean="0">
                <a:latin typeface="Impact" pitchFamily="34" charset="0"/>
              </a:rPr>
              <a:t>Відмінник освіти</a:t>
            </a:r>
          </a:p>
          <a:p>
            <a:pPr>
              <a:buNone/>
            </a:pPr>
            <a:r>
              <a:rPr lang="uk-UA" sz="1700" i="1" dirty="0" smtClean="0">
                <a:solidFill>
                  <a:srgbClr val="002060"/>
                </a:solidFill>
                <a:latin typeface="Century Schoolbook" pitchFamily="18" charset="0"/>
              </a:rPr>
              <a:t>Вимогливість </a:t>
            </a:r>
            <a:r>
              <a:rPr lang="uk-UA" sz="1700" i="1" dirty="0" smtClean="0">
                <a:solidFill>
                  <a:srgbClr val="002060"/>
                </a:solidFill>
                <a:latin typeface="Century Schoolbook" pitchFamily="18" charset="0"/>
              </a:rPr>
              <a:t>до учнів у поєднанні з повагою до їхньої </a:t>
            </a:r>
            <a:r>
              <a:rPr lang="uk-UA" sz="17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uk-UA" sz="1700" i="1" dirty="0" smtClean="0">
                <a:solidFill>
                  <a:srgbClr val="002060"/>
                </a:solidFill>
                <a:latin typeface="Century Schoolbook" pitchFamily="18" charset="0"/>
              </a:rPr>
              <a:t>особистості</a:t>
            </a:r>
            <a:endParaRPr lang="uk-UA" sz="1700" i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uk-UA" sz="1600" dirty="0" err="1" smtClean="0">
                <a:latin typeface="Impact" pitchFamily="34" charset="0"/>
              </a:rPr>
              <a:t>“Інноваційні</a:t>
            </a:r>
            <a:r>
              <a:rPr lang="uk-UA" sz="1600" dirty="0" smtClean="0">
                <a:latin typeface="Impact" pitchFamily="34" charset="0"/>
              </a:rPr>
              <a:t> технології як засіб активізації пізнавальної діяльності молодших </a:t>
            </a:r>
            <a:r>
              <a:rPr lang="uk-UA" sz="1600" dirty="0" err="1" smtClean="0">
                <a:latin typeface="Impact" pitchFamily="34" charset="0"/>
              </a:rPr>
              <a:t>школярів”</a:t>
            </a:r>
            <a:endParaRPr lang="uk-UA" sz="1800" dirty="0">
              <a:latin typeface="Impact" pitchFamily="34" charset="0"/>
            </a:endParaRPr>
          </a:p>
        </p:txBody>
      </p:sp>
      <p:pic>
        <p:nvPicPr>
          <p:cNvPr id="18" name="Содержимое 17" descr="в.в.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5868144" y="332656"/>
            <a:ext cx="1868262" cy="2774275"/>
          </a:xfrm>
        </p:spPr>
      </p:pic>
      <p:pic>
        <p:nvPicPr>
          <p:cNvPr id="19" name="Рисунок 18" descr="н.а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645024"/>
            <a:ext cx="1913911" cy="27089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580112" y="3212976"/>
            <a:ext cx="23762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  <a:latin typeface="Impact" pitchFamily="34" charset="0"/>
              </a:rPr>
              <a:t>        </a:t>
            </a:r>
            <a:r>
              <a:rPr lang="uk-UA" sz="1600" dirty="0" err="1" smtClean="0">
                <a:solidFill>
                  <a:srgbClr val="C00000"/>
                </a:solidFill>
                <a:latin typeface="Impact" pitchFamily="34" charset="0"/>
              </a:rPr>
              <a:t>Скрипніченко</a:t>
            </a:r>
            <a:r>
              <a:rPr lang="uk-UA" sz="1600" dirty="0" smtClean="0">
                <a:solidFill>
                  <a:srgbClr val="C00000"/>
                </a:solidFill>
                <a:latin typeface="Impact" pitchFamily="34" charset="0"/>
              </a:rPr>
              <a:t> В.В.</a:t>
            </a:r>
          </a:p>
          <a:p>
            <a:endParaRPr lang="uk-UA" sz="1600" dirty="0" smtClean="0">
              <a:latin typeface="Impact" pitchFamily="34" charset="0"/>
            </a:endParaRPr>
          </a:p>
          <a:p>
            <a:r>
              <a:rPr lang="uk-UA" sz="1400" dirty="0" smtClean="0">
                <a:latin typeface="Impact" pitchFamily="34" charset="0"/>
              </a:rPr>
              <a:t>Вища категорія</a:t>
            </a:r>
          </a:p>
          <a:p>
            <a:r>
              <a:rPr lang="uk-UA" sz="1400" dirty="0" smtClean="0">
                <a:latin typeface="Impact" pitchFamily="34" charset="0"/>
              </a:rPr>
              <a:t>Старший учитель</a:t>
            </a:r>
          </a:p>
          <a:p>
            <a:r>
              <a:rPr lang="uk-UA" sz="1400" dirty="0" smtClean="0">
                <a:latin typeface="Impact" pitchFamily="34" charset="0"/>
              </a:rPr>
              <a:t>Голова районного </a:t>
            </a:r>
            <a:r>
              <a:rPr lang="uk-UA" sz="1400" dirty="0" err="1" smtClean="0">
                <a:latin typeface="Impact" pitchFamily="34" charset="0"/>
              </a:rPr>
              <a:t>МО</a:t>
            </a:r>
            <a:r>
              <a:rPr lang="uk-UA" sz="1400" dirty="0" smtClean="0">
                <a:latin typeface="Impact" pitchFamily="34" charset="0"/>
              </a:rPr>
              <a:t> вчителів початкових класів</a:t>
            </a:r>
          </a:p>
          <a:p>
            <a:r>
              <a:rPr lang="uk-UA" sz="1400" i="1" dirty="0" smtClean="0">
                <a:solidFill>
                  <a:srgbClr val="002060"/>
                </a:solidFill>
                <a:latin typeface="Century Schoolbook" pitchFamily="18" charset="0"/>
              </a:rPr>
              <a:t>Життя нічого не дарує без важкої праці  /Горацій</a:t>
            </a:r>
          </a:p>
          <a:p>
            <a:r>
              <a:rPr lang="uk-UA" sz="1400" dirty="0" err="1" smtClean="0">
                <a:latin typeface="Impact" pitchFamily="34" charset="0"/>
              </a:rPr>
              <a:t>“Розвиток</a:t>
            </a:r>
            <a:r>
              <a:rPr lang="uk-UA" sz="1400" dirty="0" smtClean="0">
                <a:latin typeface="Impact" pitchFamily="34" charset="0"/>
              </a:rPr>
              <a:t> творчих здібностей молодших школярів</a:t>
            </a:r>
            <a:endParaRPr lang="uk-UA" sz="14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EAEAEA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440</TotalTime>
  <Words>510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Методичне  об’єднання  вчителів  початкових класів та вихователів ГПД</vt:lpstr>
      <vt:lpstr>Слайд 2</vt:lpstr>
      <vt:lpstr>Творче впровадження педагогічної спадщини В.О.Сухомлинського в практику роботи школи</vt:lpstr>
      <vt:lpstr>Слайд 4</vt:lpstr>
      <vt:lpstr>Проблеми діяльності вчителя у педагогічній спадщині В.О.Сухомлинського</vt:lpstr>
      <vt:lpstr>Слайд 6</vt:lpstr>
      <vt:lpstr>З Н А Й О М Т е С Ь :</vt:lpstr>
      <vt:lpstr>кравченко С.М. І категорія керівник Мо  Щоб дати учням іскринку знань, учителеві треба вибрати ціле море світла.  “Розвиток читацьких інтересів”            </vt:lpstr>
      <vt:lpstr>Учитись важко, а учить ще важче, але не мусиш зупинятись ти, як дітям віддаси усе найкраще, то й сам сягнеш нової висоти.        “Розвиток зв’язного мовлення учнів початкових класів через образне мислення”  І  категорія                         руда  Н.А. 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2012-10-11T14:29:59Z</dcterms:created>
  <dcterms:modified xsi:type="dcterms:W3CDTF">2012-10-11T21:50:27Z</dcterms:modified>
</cp:coreProperties>
</file>