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9" r:id="rId2"/>
    <p:sldId id="256" r:id="rId3"/>
    <p:sldId id="269" r:id="rId4"/>
    <p:sldId id="257" r:id="rId5"/>
    <p:sldId id="258" r:id="rId6"/>
    <p:sldId id="270" r:id="rId7"/>
    <p:sldId id="272" r:id="rId8"/>
    <p:sldId id="262" r:id="rId9"/>
    <p:sldId id="273" r:id="rId10"/>
    <p:sldId id="266" r:id="rId11"/>
    <p:sldId id="274" r:id="rId12"/>
    <p:sldId id="275" r:id="rId13"/>
    <p:sldId id="268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Font typeface="Wingdings" pitchFamily="2" charset="2"/>
      <a:buChar char="Ø"/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Font typeface="Wingdings" pitchFamily="2" charset="2"/>
      <a:buChar char="Ø"/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Font typeface="Wingdings" pitchFamily="2" charset="2"/>
      <a:buChar char="Ø"/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Font typeface="Wingdings" pitchFamily="2" charset="2"/>
      <a:buChar char="Ø"/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Font typeface="Wingdings" pitchFamily="2" charset="2"/>
      <a:buChar char="Ø"/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60E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6"/>
              <a:ext cx="816" cy="3981"/>
              <a:chOff x="4944" y="-6"/>
              <a:chExt cx="816" cy="3981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6"/>
                <a:ext cx="480" cy="1437"/>
                <a:chOff x="5280" y="-6"/>
                <a:chExt cx="480" cy="1437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0" y="-7"/>
                  <a:ext cx="174" cy="176"/>
                  <a:chOff x="172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27" y="323"/>
                    <a:ext cx="1690" cy="2560"/>
                    <a:chOff x="172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8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ru-RU" sz="1800"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2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ru-RU" sz="1800"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6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3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8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</p:grpSp>
      <p:sp>
        <p:nvSpPr>
          <p:cNvPr id="113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CC79-438F-4082-969D-182021B0E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973D-0084-4C49-BFFA-79917BC20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F403D-2C6C-40BA-B0FE-88AACF94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F957-EB0F-43C3-A611-AB6A90BEB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B0CA8-516A-4213-A9D9-178D9AB09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313F-33AF-46D2-B20B-34C594205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82E6-41B0-4B51-ACE2-BAF23200F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8B7A-A1B4-4CB0-9B82-EEEA672B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F3D8-C9C0-4FE3-8F31-613BD6D83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797D-B1FF-41A1-97BB-8FC83927F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CAE18-175E-4E15-88BB-D961455AA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25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8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ru-RU" sz="1800">
                        <a:cs typeface="+mn-cs"/>
                      </a:endParaRPr>
                    </a:p>
                  </p:txBody>
                </p:sp>
                <p:sp>
                  <p:nvSpPr>
                    <p:cNvPr id="1025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25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endParaRPr lang="ru-RU" sz="1800">
                        <a:cs typeface="+mn-cs"/>
                      </a:endParaRPr>
                    </a:p>
                  </p:txBody>
                </p:sp>
              </p:grpSp>
              <p:sp>
                <p:nvSpPr>
                  <p:cNvPr id="1025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10253" name="Freeform 13"/>
                  <p:cNvSpPr>
                    <a:spLocks/>
                  </p:cNvSpPr>
                  <p:nvPr/>
                </p:nvSpPr>
                <p:spPr bwMode="auto">
                  <a:xfrm>
                    <a:off x="266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10254" name="Freeform 14"/>
                  <p:cNvSpPr>
                    <a:spLocks/>
                  </p:cNvSpPr>
                  <p:nvPr/>
                </p:nvSpPr>
                <p:spPr bwMode="auto">
                  <a:xfrm>
                    <a:off x="273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10255" name="Freeform 15"/>
                  <p:cNvSpPr>
                    <a:spLocks/>
                  </p:cNvSpPr>
                  <p:nvPr/>
                </p:nvSpPr>
                <p:spPr bwMode="auto">
                  <a:xfrm>
                    <a:off x="248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1025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  <p:sp>
                <p:nvSpPr>
                  <p:cNvPr id="1025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  <a:defRPr/>
                    </a:pPr>
                    <a:endParaRPr lang="ru-RU" sz="1800">
                      <a:cs typeface="+mn-cs"/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8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9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29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kumimoji="1" lang="ru-RU" sz="1800">
                <a:cs typeface="+mn-cs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000">
                <a:cs typeface="+mn-cs"/>
              </a:defRPr>
            </a:lvl1pPr>
          </a:lstStyle>
          <a:p>
            <a:pPr>
              <a:defRPr/>
            </a:pPr>
            <a:fld id="{26CD6651-7EA4-46EE-91D8-56E0DC4F2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ransition spd="med"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7572375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1643063" y="1143000"/>
            <a:ext cx="4321175" cy="584200"/>
          </a:xfrm>
          <a:prstGeom prst="rect">
            <a:avLst/>
          </a:prstGeom>
          <a:solidFill>
            <a:schemeClr val="accent2">
              <a:alpha val="74901"/>
            </a:schemeClr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200" b="1"/>
              <a:t>Значення уроків</a:t>
            </a:r>
            <a:endParaRPr lang="ru-RU" sz="3200" b="1"/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571500" y="2500313"/>
            <a:ext cx="2952750" cy="708025"/>
          </a:xfrm>
          <a:prstGeom prst="rect">
            <a:avLst/>
          </a:prstGeom>
          <a:solidFill>
            <a:schemeClr val="accent2">
              <a:alpha val="74117"/>
            </a:schemeClr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000" b="1"/>
              <a:t>Дають грунтовні літературні знання</a:t>
            </a:r>
            <a:endParaRPr lang="ru-RU" sz="2000" b="1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00313" y="4286250"/>
            <a:ext cx="3357562" cy="708025"/>
          </a:xfrm>
          <a:prstGeom prst="rect">
            <a:avLst/>
          </a:prstGeom>
          <a:solidFill>
            <a:schemeClr val="accent2">
              <a:alpha val="74117"/>
            </a:schemeClr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000" b="1"/>
              <a:t>Формують свідомість і світогляд</a:t>
            </a:r>
            <a:endParaRPr lang="ru-RU" sz="2000" b="1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500563" y="2571750"/>
            <a:ext cx="2952750" cy="708025"/>
          </a:xfrm>
          <a:prstGeom prst="rect">
            <a:avLst/>
          </a:prstGeom>
          <a:solidFill>
            <a:schemeClr val="accent2">
              <a:alpha val="74117"/>
            </a:schemeClr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000" b="1"/>
              <a:t>Збагачують емоційно і духовно</a:t>
            </a:r>
            <a:endParaRPr lang="ru-RU" sz="2000" b="1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500312" y="1714501"/>
            <a:ext cx="785813" cy="785812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1505" idx="2"/>
          </p:cNvCxnSpPr>
          <p:nvPr/>
        </p:nvCxnSpPr>
        <p:spPr>
          <a:xfrm rot="5400000">
            <a:off x="2515394" y="2997994"/>
            <a:ext cx="2559050" cy="17462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9125" y="1714500"/>
            <a:ext cx="1214438" cy="857250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3448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Изобра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55070" cy="58326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4211960" y="476672"/>
            <a:ext cx="3583806" cy="2662709"/>
          </a:xfrm>
        </p:spPr>
        <p:txBody>
          <a:bodyPr/>
          <a:lstStyle/>
          <a:p>
            <a:r>
              <a:rPr lang="uk-UA" sz="2800" dirty="0" smtClean="0"/>
              <a:t>Переможець І туру Всеукраїнського конкурсу </a:t>
            </a:r>
            <a:r>
              <a:rPr lang="uk-UA" sz="2800" dirty="0" err="1" smtClean="0"/>
              <a:t>“Учитель</a:t>
            </a:r>
            <a:r>
              <a:rPr lang="uk-UA" sz="2800" dirty="0" smtClean="0"/>
              <a:t> року-2014”</a:t>
            </a:r>
            <a:endParaRPr lang="ru-RU" sz="28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Шляхи    реалізації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285750" y="1785938"/>
            <a:ext cx="2571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/>
              <a:t>Методична діяльність</a:t>
            </a:r>
            <a:endParaRPr lang="ru-RU" sz="180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857500" y="2714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/>
              <a:t>Гурткова робота</a:t>
            </a:r>
            <a:endParaRPr lang="ru-RU" sz="1800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429250" y="19288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1800"/>
              <a:t>Виховна робота</a:t>
            </a:r>
            <a:endParaRPr lang="ru-RU" sz="1800"/>
          </a:p>
        </p:txBody>
      </p:sp>
      <p:pic>
        <p:nvPicPr>
          <p:cNvPr id="22533" name="Picture 2" descr="S63075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714625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I:\DCIM\102NIKON\DSCN0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3643313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I:\DCIM\101NIKON\DSCN0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42887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1928813" y="1214438"/>
            <a:ext cx="1571625" cy="4286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785269" y="1928019"/>
            <a:ext cx="142875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500438" y="1214438"/>
            <a:ext cx="2357437" cy="7143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500063" y="0"/>
            <a:ext cx="6858000" cy="6986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uk-UA" sz="3200" b="1"/>
              <a:t>	Своє завдання як вчитель світової літератури бачу в тому, щоб формувати грамотного читача, навчити дітей цінувати прекрасне, використовувати його для формування себе як особистості</a:t>
            </a:r>
            <a:endParaRPr lang="ru-RU" sz="3200" b="1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71278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uk-UA" sz="48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Прокопова Тетяна Володимирівна</a:t>
            </a:r>
            <a:endParaRPr lang="ru-RU" sz="4800" b="1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2349500"/>
            <a:ext cx="7488237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Маловисківська загальноосвітня школа І-ІІІ ст. №3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Маловисківськой районної ради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Кіровоградської області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ru-RU" sz="3600" b="1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149225" y="1370013"/>
            <a:ext cx="69850" cy="69850"/>
          </a:xfrm>
        </p:spPr>
        <p:txBody>
          <a:bodyPr/>
          <a:lstStyle/>
          <a:p>
            <a:endParaRPr lang="ru-RU" sz="36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179388" y="6096000"/>
            <a:ext cx="84137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27653" name="Picture 5" descr="DSCN0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92150"/>
            <a:ext cx="3406775" cy="5472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179388" y="4437063"/>
            <a:ext cx="66976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600" b="1"/>
              <a:t>          </a:t>
            </a:r>
            <a:r>
              <a:rPr lang="uk-UA" sz="3600" b="1">
                <a:latin typeface="Arial Black" pitchFamily="34" charset="0"/>
              </a:rPr>
              <a:t>Педагогічне кредо:</a:t>
            </a:r>
            <a:r>
              <a:rPr lang="uk-UA" sz="3600" b="1"/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600" b="1">
                <a:solidFill>
                  <a:srgbClr val="006666"/>
                </a:solidFill>
              </a:rPr>
              <a:t>    “Не здивуєш - не навчиш”</a:t>
            </a:r>
            <a:endParaRPr lang="ru-RU" sz="3600" b="1">
              <a:solidFill>
                <a:srgbClr val="006666"/>
              </a:solidFill>
            </a:endParaRP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4898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600" b="1"/>
              <a:t>		     Проблема: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3600" b="1">
                <a:solidFill>
                  <a:srgbClr val="006666"/>
                </a:solidFill>
              </a:rPr>
              <a:t>   “Інтерактивний підхід до       вивчення літератури, як пробудження пізнавальної діяльності учнів”</a:t>
            </a:r>
            <a:endParaRPr lang="ru-RU" sz="36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1835150" y="476250"/>
            <a:ext cx="4321175" cy="557213"/>
          </a:xfrm>
          <a:prstGeom prst="rect">
            <a:avLst/>
          </a:prstGeom>
          <a:solidFill>
            <a:schemeClr val="accent2">
              <a:alpha val="74901"/>
            </a:schemeClr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b="1"/>
              <a:t>Наукова основа</a:t>
            </a:r>
            <a:endParaRPr lang="ru-RU" b="1"/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79388" y="1557338"/>
            <a:ext cx="2952750" cy="485775"/>
          </a:xfrm>
          <a:prstGeom prst="rect">
            <a:avLst/>
          </a:prstGeom>
          <a:solidFill>
            <a:schemeClr val="accent2">
              <a:alpha val="74117"/>
            </a:schemeClr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400" b="1"/>
              <a:t>Теоретичні праці</a:t>
            </a:r>
            <a:endParaRPr lang="ru-RU" sz="2400" b="1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348038" y="1557338"/>
            <a:ext cx="2016125" cy="485775"/>
          </a:xfrm>
          <a:prstGeom prst="rect">
            <a:avLst/>
          </a:prstGeom>
          <a:solidFill>
            <a:schemeClr val="accent2">
              <a:alpha val="74117"/>
            </a:schemeClr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400" b="1"/>
              <a:t>Психологи</a:t>
            </a:r>
            <a:endParaRPr lang="ru-RU" sz="2400" b="1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5724525" y="1557338"/>
            <a:ext cx="1728788" cy="485775"/>
          </a:xfrm>
          <a:prstGeom prst="rect">
            <a:avLst/>
          </a:prstGeom>
          <a:solidFill>
            <a:schemeClr val="accent2">
              <a:alpha val="74117"/>
            </a:schemeClr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400" b="1"/>
              <a:t>Педагоги</a:t>
            </a:r>
            <a:endParaRPr lang="ru-RU" sz="2400" b="1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79388" y="2708275"/>
            <a:ext cx="2520950" cy="2036763"/>
          </a:xfrm>
          <a:prstGeom prst="rect">
            <a:avLst/>
          </a:prstGeom>
          <a:solidFill>
            <a:schemeClr val="accent2">
              <a:alpha val="52940"/>
            </a:schemeClr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Г.К. Селевко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Л.В. Варзацька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О.М. Ніколенко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Г.Д. Кірілова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М.Ф. Мірошніченко</a:t>
            </a:r>
            <a:endParaRPr lang="ru-RU" sz="1800" b="1"/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3203575" y="2708275"/>
            <a:ext cx="2016125" cy="798513"/>
          </a:xfrm>
          <a:prstGeom prst="rect">
            <a:avLst/>
          </a:prstGeom>
          <a:solidFill>
            <a:schemeClr val="accent2">
              <a:alpha val="52940"/>
            </a:schemeClr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Б. Ананьєв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Ю. Самарін</a:t>
            </a:r>
            <a:endParaRPr lang="ru-RU" sz="1800" b="1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5435600" y="2708275"/>
            <a:ext cx="2520950" cy="2449513"/>
          </a:xfrm>
          <a:prstGeom prst="rect">
            <a:avLst/>
          </a:prstGeom>
          <a:solidFill>
            <a:schemeClr val="accent2">
              <a:alpha val="52940"/>
            </a:schemeClr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Ю. Бабанський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І. Звєрєв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В.Оніщук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В. Сухомлинський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О.Ісаєва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 b="1"/>
              <a:t>І.Хроменко</a:t>
            </a:r>
            <a:endParaRPr lang="ru-RU" sz="1800" b="1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H="1">
            <a:off x="2195513" y="1052513"/>
            <a:ext cx="1728787" cy="5048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 flipH="1">
            <a:off x="3995738" y="1052513"/>
            <a:ext cx="0" cy="4318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3995738" y="1052513"/>
            <a:ext cx="2447925" cy="5048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1476375" y="2060575"/>
            <a:ext cx="0" cy="647700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5"/>
          <p:cNvSpPr>
            <a:spLocks noChangeShapeType="1"/>
          </p:cNvSpPr>
          <p:nvPr/>
        </p:nvSpPr>
        <p:spPr bwMode="auto">
          <a:xfrm flipH="1">
            <a:off x="4211638" y="2060575"/>
            <a:ext cx="0" cy="576263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 flipH="1">
            <a:off x="6588125" y="2060575"/>
            <a:ext cx="0" cy="576263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219075" y="157163"/>
            <a:ext cx="104775" cy="69850"/>
          </a:xfrm>
        </p:spPr>
        <p:txBody>
          <a:bodyPr/>
          <a:lstStyle/>
          <a:p>
            <a:endParaRPr lang="ru-RU" sz="36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7386638" cy="6408738"/>
          </a:xfrm>
          <a:ln>
            <a:solidFill>
              <a:srgbClr val="006666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uk-UA" sz="2400" smtClean="0"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uk-UA" sz="2400" smtClean="0">
                <a:latin typeface="Arial Black" pitchFamily="34" charset="0"/>
              </a:rPr>
              <a:t>Актуальність і перспективність:</a:t>
            </a:r>
          </a:p>
          <a:p>
            <a:pPr>
              <a:lnSpc>
                <a:spcPct val="80000"/>
              </a:lnSpc>
            </a:pPr>
            <a:endParaRPr lang="uk-UA" sz="240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sz="2400" smtClean="0">
              <a:latin typeface="Arial Black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smtClean="0"/>
              <a:t>забезпечує умови формування літературної компетентності учня й розвитку творчої особистості;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00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smtClean="0"/>
              <a:t>сприяє позитивний мотивації учнів до пізнавальної діяльності;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00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smtClean="0"/>
              <a:t>забезпечує особистісну орієнтовану модель навчання;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00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smtClean="0"/>
              <a:t>формує навички самостійної роботи з навчальним матеріалом;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00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smtClean="0"/>
              <a:t>набагато краще запам</a:t>
            </a:r>
            <a:r>
              <a:rPr lang="en-US" sz="2000" smtClean="0"/>
              <a:t>`</a:t>
            </a:r>
            <a:r>
              <a:rPr lang="uk-UA" sz="2000" smtClean="0"/>
              <a:t>ятовується матеріал;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sz="200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2000" smtClean="0"/>
              <a:t>забезпечує системний контроль вивченої теми.</a:t>
            </a:r>
            <a:endParaRPr lang="ru-RU" sz="2000" smtClean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Методи, прийоми інтерактивного навчання: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5949950"/>
            <a:ext cx="144463" cy="10477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116013" y="3644900"/>
            <a:ext cx="19431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86" name="AutoShape 42"/>
          <p:cNvSpPr>
            <a:spLocks noChangeArrowheads="1"/>
          </p:cNvSpPr>
          <p:nvPr/>
        </p:nvSpPr>
        <p:spPr bwMode="auto">
          <a:xfrm>
            <a:off x="971550" y="2276475"/>
            <a:ext cx="2087563" cy="1873250"/>
          </a:xfrm>
          <a:prstGeom prst="star5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1835150" y="2492375"/>
            <a:ext cx="3168650" cy="1223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ru-RU">
              <a:solidFill>
                <a:srgbClr val="0A360E"/>
              </a:solidFill>
            </a:endParaRPr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1979613" y="2276475"/>
            <a:ext cx="3671887" cy="1728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5536" y="1196752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600" b="1" dirty="0" err="1" smtClean="0">
                <a:solidFill>
                  <a:schemeClr val="accent5">
                    <a:lumMod val="25000"/>
                  </a:schemeClr>
                </a:solidFill>
              </a:rPr>
              <a:t>“Мікрофон”</a:t>
            </a:r>
            <a:endParaRPr lang="ru-RU" sz="1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1520" y="2492896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“Ажурна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пилка”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1520" y="3789040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“Спільний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проект”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5085184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200" b="1" dirty="0" err="1" smtClean="0">
                <a:solidFill>
                  <a:schemeClr val="accent5">
                    <a:lumMod val="25000"/>
                  </a:schemeClr>
                </a:solidFill>
              </a:rPr>
              <a:t>“Брейнстормінг”</a:t>
            </a:r>
            <a:endParaRPr lang="ru-RU" sz="1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87824" y="5229200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“Акваріум”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987824" y="4005064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“Пошук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інформації”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15816" y="2636912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“Розпродаж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портретів”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87824" y="1412776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“Літературний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крос”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08104" y="5013176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“Оберіть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позицію”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580112" y="3645024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“Коло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ідей”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08104" y="2420888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“Синтез</a:t>
            </a:r>
            <a:r>
              <a:rPr lang="uk-UA" sz="14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думок”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508104" y="1124744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1400" b="1" dirty="0" err="1" smtClean="0">
                <a:solidFill>
                  <a:schemeClr val="accent5">
                    <a:lumMod val="25000"/>
                  </a:schemeClr>
                </a:solidFill>
              </a:rPr>
              <a:t>“Гронування”</a:t>
            </a:r>
            <a:endParaRPr lang="ru-RU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714375" y="500063"/>
            <a:ext cx="6162675" cy="860425"/>
          </a:xfrm>
          <a:prstGeom prst="rect">
            <a:avLst/>
          </a:prstGeom>
          <a:solidFill>
            <a:schemeClr val="accent2">
              <a:alpha val="74901"/>
            </a:schemeClr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400" b="1"/>
              <a:t>Мета та завдання інтерактивного навчання</a:t>
            </a:r>
            <a:endParaRPr lang="ru-RU" sz="2400" b="1"/>
          </a:p>
        </p:txBody>
      </p:sp>
      <p:sp>
        <p:nvSpPr>
          <p:cNvPr id="18434" name="Text Box 8"/>
          <p:cNvSpPr txBox="1">
            <a:spLocks noChangeArrowheads="1"/>
          </p:cNvSpPr>
          <p:nvPr/>
        </p:nvSpPr>
        <p:spPr bwMode="auto">
          <a:xfrm>
            <a:off x="0" y="2276475"/>
            <a:ext cx="2232025" cy="1103313"/>
          </a:xfrm>
          <a:prstGeom prst="rect">
            <a:avLst/>
          </a:prstGeom>
          <a:solidFill>
            <a:schemeClr val="accent2">
              <a:alpha val="52940"/>
            </a:schemeClr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000" b="1" u="sng"/>
              <a:t>пробуджувати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/>
              <a:t>пізнавальну активність учнів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547813" y="3860800"/>
            <a:ext cx="2071687" cy="1377950"/>
          </a:xfrm>
          <a:prstGeom prst="rect">
            <a:avLst/>
          </a:prstGeom>
          <a:solidFill>
            <a:schemeClr val="accent2">
              <a:alpha val="52940"/>
            </a:schemeClr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000" b="1" u="sng"/>
              <a:t>стимулювати</a:t>
            </a:r>
            <a:endParaRPr lang="uk-UA" sz="2000" b="1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/>
              <a:t>учнів до активних дій із засвоєння знань</a:t>
            </a:r>
            <a:endParaRPr lang="uk-UA" sz="1800" b="1" u="sng"/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5508625" y="2133600"/>
            <a:ext cx="2143125" cy="1652588"/>
          </a:xfrm>
          <a:prstGeom prst="rect">
            <a:avLst/>
          </a:prstGeom>
          <a:solidFill>
            <a:schemeClr val="accent2">
              <a:alpha val="52940"/>
            </a:schemeClr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000" b="1" u="sng"/>
              <a:t>розвивати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/>
              <a:t>Логіку критичне мислення, мовленнєві навички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4356100" y="3933825"/>
            <a:ext cx="1928813" cy="1927225"/>
          </a:xfrm>
          <a:prstGeom prst="rect">
            <a:avLst/>
          </a:prstGeom>
          <a:solidFill>
            <a:schemeClr val="accent2">
              <a:alpha val="52940"/>
            </a:schemeClr>
          </a:solidFill>
          <a:ln w="1905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2000" b="1" u="sng"/>
              <a:t>заохочувати</a:t>
            </a:r>
            <a:endParaRPr lang="uk-UA" sz="2000"/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uk-UA" sz="1800"/>
              <a:t>до висловлювання оригінальних ідей власних поглядів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928688" y="1571625"/>
            <a:ext cx="785812" cy="357188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 flipH="1">
            <a:off x="2627313" y="1357313"/>
            <a:ext cx="444500" cy="2287587"/>
          </a:xfrm>
          <a:prstGeom prst="straightConnector1">
            <a:avLst/>
          </a:prstGeom>
          <a:noFill/>
          <a:ln w="34925" algn="ctr">
            <a:solidFill>
              <a:srgbClr val="436246"/>
            </a:solidFill>
            <a:round/>
            <a:headEnd/>
            <a:tailEnd type="arrow" w="med" len="med"/>
          </a:ln>
        </p:spPr>
      </p:cxnSp>
      <p:cxnSp>
        <p:nvCxnSpPr>
          <p:cNvPr id="14" name="Прямая со стрелкой 13"/>
          <p:cNvCxnSpPr/>
          <p:nvPr/>
        </p:nvCxnSpPr>
        <p:spPr>
          <a:xfrm>
            <a:off x="4572000" y="1357313"/>
            <a:ext cx="144463" cy="2432050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8433" idx="3"/>
          </p:cNvCxnSpPr>
          <p:nvPr/>
        </p:nvCxnSpPr>
        <p:spPr>
          <a:xfrm>
            <a:off x="6156325" y="1412875"/>
            <a:ext cx="431800" cy="576263"/>
          </a:xfrm>
          <a:prstGeom prst="straightConnector1">
            <a:avLst/>
          </a:prstGeom>
          <a:ln w="349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149225" y="1370013"/>
            <a:ext cx="69850" cy="69850"/>
          </a:xfrm>
        </p:spPr>
        <p:txBody>
          <a:bodyPr/>
          <a:lstStyle/>
          <a:p>
            <a:endParaRPr lang="ru-RU" sz="3600" smtClean="0"/>
          </a:p>
        </p:txBody>
      </p:sp>
      <p:sp>
        <p:nvSpPr>
          <p:cNvPr id="36868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7885113" cy="6858000"/>
          </a:xfrm>
          <a:solidFill>
            <a:schemeClr val="accent2">
              <a:alpha val="74117"/>
            </a:schemeClr>
          </a:solidFill>
          <a:ln w="28575">
            <a:solidFill>
              <a:srgbClr val="0033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uk-UA" b="1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uk-UA" b="1" dirty="0" smtClean="0"/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uk-UA" b="1" dirty="0" smtClean="0"/>
              <a:t>Інтерактивний підхід до вивчення літератури </a:t>
            </a:r>
            <a:r>
              <a:rPr lang="uk-UA" b="1" dirty="0" err="1" smtClean="0"/>
              <a:t>грунтується</a:t>
            </a:r>
            <a:r>
              <a:rPr lang="uk-UA" b="1" dirty="0" smtClean="0"/>
              <a:t> на:</a:t>
            </a:r>
            <a:endParaRPr lang="uk-UA" b="1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uk-UA" b="1" dirty="0" smtClean="0"/>
              <a:t> </a:t>
            </a:r>
            <a:r>
              <a:rPr lang="uk-UA" b="1" i="1" u="sng" dirty="0" smtClean="0">
                <a:latin typeface="Arial Black" pitchFamily="34" charset="0"/>
              </a:rPr>
              <a:t>повазі</a:t>
            </a:r>
            <a:r>
              <a:rPr lang="uk-UA" dirty="0" smtClean="0"/>
              <a:t> </a:t>
            </a:r>
            <a:r>
              <a:rPr lang="uk-UA" b="1" dirty="0" smtClean="0"/>
              <a:t>до думки </a:t>
            </a:r>
            <a:r>
              <a:rPr lang="uk-UA" b="1" dirty="0" smtClean="0"/>
              <a:t>дитини;</a:t>
            </a:r>
            <a:endParaRPr lang="uk-UA" b="1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uk-UA" b="1" dirty="0" smtClean="0"/>
              <a:t> </a:t>
            </a:r>
            <a:r>
              <a:rPr lang="uk-UA" b="1" i="1" u="sng" dirty="0" smtClean="0">
                <a:latin typeface="Arial Black" pitchFamily="34" charset="0"/>
              </a:rPr>
              <a:t>спонуканні</a:t>
            </a:r>
            <a:r>
              <a:rPr lang="uk-UA" b="1" dirty="0" smtClean="0"/>
              <a:t>  </a:t>
            </a:r>
            <a:r>
              <a:rPr lang="uk-UA" b="1" dirty="0" smtClean="0"/>
              <a:t>її до </a:t>
            </a:r>
            <a:r>
              <a:rPr lang="uk-UA" b="1" dirty="0" smtClean="0"/>
              <a:t>активності;</a:t>
            </a:r>
            <a:endParaRPr lang="uk-UA" b="1" dirty="0" smtClean="0"/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uk-UA" b="1" dirty="0" smtClean="0"/>
              <a:t> </a:t>
            </a:r>
            <a:r>
              <a:rPr lang="uk-UA" b="1" i="1" u="sng" dirty="0" smtClean="0">
                <a:latin typeface="Arial Black" pitchFamily="34" charset="0"/>
              </a:rPr>
              <a:t>заохоченні</a:t>
            </a:r>
            <a:r>
              <a:rPr lang="uk-UA" b="1" dirty="0" smtClean="0"/>
              <a:t>  до творчості.</a:t>
            </a:r>
            <a:endParaRPr lang="ru-RU" b="1" dirty="0" smtClean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7">
      <a:dk1>
        <a:srgbClr val="2F1311"/>
      </a:dk1>
      <a:lt1>
        <a:srgbClr val="CFC7B5"/>
      </a:lt1>
      <a:dk2>
        <a:srgbClr val="853F35"/>
      </a:dk2>
      <a:lt2>
        <a:srgbClr val="8E7F5E"/>
      </a:lt2>
      <a:accent1>
        <a:srgbClr val="EBD2A5"/>
      </a:accent1>
      <a:accent2>
        <a:srgbClr val="A5C9A8"/>
      </a:accent2>
      <a:accent3>
        <a:srgbClr val="E4E0D7"/>
      </a:accent3>
      <a:accent4>
        <a:srgbClr val="270E0D"/>
      </a:accent4>
      <a:accent5>
        <a:srgbClr val="F3E5CF"/>
      </a:accent5>
      <a:accent6>
        <a:srgbClr val="95B698"/>
      </a:accent6>
      <a:hlink>
        <a:srgbClr val="C68510"/>
      </a:hlink>
      <a:folHlink>
        <a:srgbClr val="E5A871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266</TotalTime>
  <Words>255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Кимоно</vt:lpstr>
      <vt:lpstr>Слайд 1</vt:lpstr>
      <vt:lpstr>Слайд 2</vt:lpstr>
      <vt:lpstr>Слайд 3</vt:lpstr>
      <vt:lpstr>Слайд 4</vt:lpstr>
      <vt:lpstr>Слайд 5</vt:lpstr>
      <vt:lpstr>Слайд 6</vt:lpstr>
      <vt:lpstr>Методи, прийоми інтерактивного навчання:</vt:lpstr>
      <vt:lpstr>Слайд 8</vt:lpstr>
      <vt:lpstr>Слайд 9</vt:lpstr>
      <vt:lpstr>Слайд 10</vt:lpstr>
      <vt:lpstr>Слайд 11</vt:lpstr>
      <vt:lpstr>Переможець І туру Всеукраїнського конкурсу “Учитель року-2014”</vt:lpstr>
      <vt:lpstr>       Шляхи    реалізації</vt:lpstr>
      <vt:lpstr>Слайд 14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User</cp:lastModifiedBy>
  <cp:revision>38</cp:revision>
  <dcterms:created xsi:type="dcterms:W3CDTF">2011-10-08T18:03:20Z</dcterms:created>
  <dcterms:modified xsi:type="dcterms:W3CDTF">2014-02-27T08:30:28Z</dcterms:modified>
</cp:coreProperties>
</file>