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A2C8-E6B2-4AAA-8778-30077D156C2F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7AB8D-38C6-43A9-B241-135D609728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9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5085184"/>
            <a:ext cx="6984776" cy="1251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449263" fontAlgn="base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uk-UA" sz="3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Організація методичної роботи </a:t>
            </a:r>
            <a:endParaRPr lang="uk-UA" sz="36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lvl="0" algn="ctr" defTabSz="449263" fontAlgn="base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uk-UA" sz="3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школи </a:t>
            </a:r>
            <a:r>
              <a:rPr lang="uk-UA" sz="3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2013-2014 </a:t>
            </a:r>
            <a:r>
              <a:rPr lang="uk-UA" sz="3600" b="1" kern="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н.р</a:t>
            </a:r>
            <a:r>
              <a:rPr lang="uk-UA" sz="36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0466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Маловиск</a:t>
            </a:r>
            <a:r>
              <a:rPr lang="en-US" sz="3200" b="1" dirty="0" err="1" smtClean="0">
                <a:solidFill>
                  <a:srgbClr val="C00000"/>
                </a:solidFill>
                <a:latin typeface="Mathcad UniMath" pitchFamily="50" charset="0"/>
              </a:rPr>
              <a:t>i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вська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ЗШ № 3 </a:t>
            </a:r>
            <a:r>
              <a:rPr lang="en-US" sz="3200" b="1" dirty="0" smtClean="0">
                <a:solidFill>
                  <a:srgbClr val="C00000"/>
                </a:solidFill>
                <a:latin typeface="Mathcad UniMath" pitchFamily="50" charset="0"/>
              </a:rPr>
              <a:t>I-III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ступенів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6064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Наша </a:t>
            </a:r>
            <a:r>
              <a:rPr lang="uk-UA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гордість</a:t>
            </a:r>
            <a:r>
              <a:rPr lang="uk-UA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5" name="Picture 7" descr="G:\x_80d4c6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1768500" cy="2384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Мама\мама\Семінар\фото семінара з фізики\IMG_0424.JPG"/>
          <p:cNvPicPr/>
          <p:nvPr/>
        </p:nvPicPr>
        <p:blipFill>
          <a:blip r:embed="rId3" cstate="print"/>
          <a:srcRect l="30787" r="11060"/>
          <a:stretch>
            <a:fillRect/>
          </a:stretch>
        </p:blipFill>
        <p:spPr bwMode="auto">
          <a:xfrm>
            <a:off x="2627784" y="836712"/>
            <a:ext cx="1800200" cy="2376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ма\мама\Семінар\фото семінара з фізики\IMG_0479.JPG"/>
          <p:cNvPicPr/>
          <p:nvPr/>
        </p:nvPicPr>
        <p:blipFill>
          <a:blip r:embed="rId4" cstate="print"/>
          <a:srcRect l="21913" r="8697"/>
          <a:stretch>
            <a:fillRect/>
          </a:stretch>
        </p:blipFill>
        <p:spPr bwMode="auto">
          <a:xfrm>
            <a:off x="4716016" y="836712"/>
            <a:ext cx="194421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4" descr="PB080257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 l="21508" t="10907" r="25320"/>
          <a:stretch>
            <a:fillRect/>
          </a:stretch>
        </p:blipFill>
        <p:spPr>
          <a:xfrm>
            <a:off x="683568" y="3573016"/>
            <a:ext cx="1872208" cy="2352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4" descr="P3140134.JPG"/>
          <p:cNvPicPr>
            <a:picLocks noChangeAspect="1"/>
          </p:cNvPicPr>
          <p:nvPr/>
        </p:nvPicPr>
        <p:blipFill>
          <a:blip r:embed="rId6" cstate="print"/>
          <a:srcRect l="27569" t="17501" r="17293" b="31587"/>
          <a:stretch>
            <a:fillRect/>
          </a:stretch>
        </p:blipFill>
        <p:spPr>
          <a:xfrm>
            <a:off x="6876256" y="3573016"/>
            <a:ext cx="187220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4" descr="DSC065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3284984"/>
            <a:ext cx="3672408" cy="3138227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9" r="36078"/>
          <a:stretch>
            <a:fillRect/>
          </a:stretch>
        </p:blipFill>
        <p:spPr>
          <a:xfrm>
            <a:off x="6732240" y="1052736"/>
            <a:ext cx="1800200" cy="2365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268760"/>
            <a:ext cx="4546848" cy="4392488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Значення підростаючого покоління для часу теперішнього, найближчого майбутнього і довгострокової перспективи - дуже значно, якщо не сказати, що наші діти, це безперечно єдина цінність, завдяки якій зараз відбувається течія Життя на всій Землі. Щоб зберегти його - необхідна наша увага. Наша участь, турбота і наш захист. Розуміння і співпереживання. І наш власний світ стане трішки краще, світліше і набагато більш радіснішим. </a:t>
            </a:r>
            <a:r>
              <a:rPr lang="uk-UA" sz="2400" b="1" dirty="0" smtClean="0"/>
              <a:t>Вітаємо Вас з Міжнародним днем дівчаток!</a:t>
            </a:r>
            <a:endParaRPr lang="uk-UA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476672"/>
            <a:ext cx="383711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Дякую за увагу!</a:t>
            </a:r>
          </a:p>
        </p:txBody>
      </p:sp>
      <p:pic>
        <p:nvPicPr>
          <p:cNvPr id="1028" name="Picture 4" descr="https://encrypted-tbn2.gstatic.com/images?q=tbn:ANd9GcQk567A0pXQS5gIvV5pPU3wKHWvd-tvS8tM7NwoDrqu21was6Qj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38726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34064" cy="1296144"/>
          </a:xfrm>
        </p:spPr>
        <p:txBody>
          <a:bodyPr>
            <a:noAutofit/>
          </a:bodyPr>
          <a:lstStyle/>
          <a:p>
            <a:r>
              <a:rPr lang="uk-UA" sz="3500" b="1" dirty="0" smtClean="0">
                <a:latin typeface="Comic Sans MS" pitchFamily="66" charset="0"/>
              </a:rPr>
              <a:t>ПРОБЛЕМИ, НАД ЯКИМИ ПРАЦЮЄ ШКОЛА:</a:t>
            </a:r>
            <a:endParaRPr lang="ru-RU" sz="35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39552" y="1556792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50" b="1" dirty="0">
                <a:solidFill>
                  <a:srgbClr val="FF0000"/>
                </a:solidFill>
              </a:rPr>
              <a:t>Загальна:</a:t>
            </a:r>
            <a:r>
              <a:rPr lang="uk-UA" sz="2850" dirty="0">
                <a:solidFill>
                  <a:srgbClr val="FF0000"/>
                </a:solidFill>
              </a:rPr>
              <a:t> </a:t>
            </a:r>
            <a:r>
              <a:rPr lang="uk-UA" sz="2850" b="1" dirty="0"/>
              <a:t>впровадження педагогічної спадщини В. О.Сухомлинського в практику роботи школи;</a:t>
            </a:r>
          </a:p>
          <a:p>
            <a:pPr>
              <a:lnSpc>
                <a:spcPct val="9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50" b="1" dirty="0" smtClean="0">
                <a:solidFill>
                  <a:srgbClr val="FF0000"/>
                </a:solidFill>
              </a:rPr>
              <a:t>Методична</a:t>
            </a:r>
            <a:r>
              <a:rPr lang="uk-UA" sz="2850" b="1" dirty="0">
                <a:solidFill>
                  <a:srgbClr val="FF0000"/>
                </a:solidFill>
              </a:rPr>
              <a:t>:</a:t>
            </a:r>
            <a:r>
              <a:rPr lang="uk-UA" sz="2850" dirty="0">
                <a:solidFill>
                  <a:srgbClr val="FF0000"/>
                </a:solidFill>
              </a:rPr>
              <a:t> </a:t>
            </a:r>
            <a:r>
              <a:rPr lang="uk-UA" sz="2850" b="1" dirty="0"/>
              <a:t>розвиток освітньої системи школи шляхом впровадження інноваційних технологій: управлінських, методичних, </a:t>
            </a:r>
            <a:r>
              <a:rPr lang="uk-UA" sz="2850" b="1" dirty="0" err="1" smtClean="0"/>
              <a:t>навчально</a:t>
            </a:r>
            <a:r>
              <a:rPr lang="uk-UA" sz="2850" b="1" dirty="0" smtClean="0"/>
              <a:t> – виховних</a:t>
            </a:r>
          </a:p>
          <a:p>
            <a:pPr marL="0" lvl="1">
              <a:lnSpc>
                <a:spcPct val="9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50" b="1" dirty="0" smtClean="0">
                <a:solidFill>
                  <a:srgbClr val="FF0000"/>
                </a:solidFill>
              </a:rPr>
              <a:t>Виховна: </a:t>
            </a:r>
            <a:r>
              <a:rPr lang="uk-UA" sz="2850" b="1" dirty="0" smtClean="0"/>
              <a:t>с</a:t>
            </a:r>
            <a:r>
              <a:rPr lang="ru-RU" sz="2850" b="1" i="1" dirty="0" err="1" smtClean="0"/>
              <a:t>амореалізація</a:t>
            </a:r>
            <a:r>
              <a:rPr lang="ru-RU" sz="2850" b="1" i="1" dirty="0" smtClean="0"/>
              <a:t> </a:t>
            </a:r>
            <a:r>
              <a:rPr lang="ru-RU" sz="2850" b="1" i="1" dirty="0" err="1" smtClean="0"/>
              <a:t>особистості</a:t>
            </a:r>
            <a:r>
              <a:rPr lang="ru-RU" sz="2850" b="1" i="1" dirty="0" smtClean="0"/>
              <a:t> учителя та </a:t>
            </a:r>
            <a:r>
              <a:rPr lang="ru-RU" sz="2850" b="1" i="1" dirty="0" err="1" smtClean="0"/>
              <a:t>учня</a:t>
            </a:r>
            <a:r>
              <a:rPr lang="ru-RU" sz="2850" b="1" i="1" dirty="0" smtClean="0"/>
              <a:t> в </a:t>
            </a:r>
            <a:r>
              <a:rPr lang="ru-RU" sz="2850" b="1" i="1" dirty="0" err="1" smtClean="0"/>
              <a:t>навчально</a:t>
            </a:r>
            <a:r>
              <a:rPr lang="ru-RU" sz="2850" b="1" i="1" dirty="0" smtClean="0"/>
              <a:t> -   </a:t>
            </a:r>
            <a:r>
              <a:rPr lang="ru-RU" sz="2850" b="1" i="1" dirty="0" err="1" smtClean="0"/>
              <a:t>виховній</a:t>
            </a:r>
            <a:r>
              <a:rPr lang="ru-RU" sz="2850" b="1" i="1" dirty="0" smtClean="0"/>
              <a:t> </a:t>
            </a:r>
            <a:r>
              <a:rPr lang="ru-RU" sz="2850" b="1" i="1" dirty="0" err="1" smtClean="0"/>
              <a:t>діяльності</a:t>
            </a:r>
            <a:r>
              <a:rPr lang="uk-UA" sz="2850" dirty="0" smtClean="0"/>
              <a:t>.</a:t>
            </a:r>
            <a:endParaRPr lang="uk-UA" sz="2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9752" y="404664"/>
            <a:ext cx="4752528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Основні напрямки методичної роботи </a:t>
            </a:r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39552" y="1916832"/>
            <a:ext cx="8136904" cy="2160240"/>
            <a:chOff x="539552" y="1916832"/>
            <a:chExt cx="7920880" cy="1728192"/>
          </a:xfrm>
        </p:grpSpPr>
        <p:sp>
          <p:nvSpPr>
            <p:cNvPr id="5" name="Прямоугольная выноска 4"/>
            <p:cNvSpPr/>
            <p:nvPr/>
          </p:nvSpPr>
          <p:spPr>
            <a:xfrm>
              <a:off x="539552" y="1916832"/>
              <a:ext cx="3744416" cy="576064"/>
            </a:xfrm>
            <a:prstGeom prst="wedgeRect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err="1" smtClean="0">
                  <a:solidFill>
                    <a:srgbClr val="000000"/>
                  </a:solidFill>
                </a:rPr>
                <a:t>Особистісно</a:t>
              </a:r>
              <a:r>
                <a:rPr lang="uk-UA" sz="2000" b="1" dirty="0" smtClean="0">
                  <a:solidFill>
                    <a:srgbClr val="000000"/>
                  </a:solidFill>
                </a:rPr>
                <a:t> - орієнтований підхід</a:t>
              </a:r>
            </a:p>
          </p:txBody>
        </p:sp>
        <p:sp>
          <p:nvSpPr>
            <p:cNvPr id="6" name="Прямоугольная выноска 5"/>
            <p:cNvSpPr/>
            <p:nvPr/>
          </p:nvSpPr>
          <p:spPr>
            <a:xfrm>
              <a:off x="4716016" y="1916832"/>
              <a:ext cx="3744416" cy="576064"/>
            </a:xfrm>
            <a:prstGeom prst="wedgeRect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 smtClean="0">
                  <a:solidFill>
                    <a:srgbClr val="000000"/>
                  </a:solidFill>
                </a:rPr>
                <a:t>Індивідуалізація</a:t>
              </a:r>
            </a:p>
          </p:txBody>
        </p:sp>
        <p:sp>
          <p:nvSpPr>
            <p:cNvPr id="7" name="Прямоугольная выноска 6"/>
            <p:cNvSpPr/>
            <p:nvPr/>
          </p:nvSpPr>
          <p:spPr>
            <a:xfrm>
              <a:off x="539552" y="3068960"/>
              <a:ext cx="3744416" cy="576064"/>
            </a:xfrm>
            <a:prstGeom prst="wedgeRect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uk-UA" sz="2000" b="1" dirty="0" smtClean="0">
                  <a:solidFill>
                    <a:srgbClr val="000000"/>
                  </a:solidFill>
                </a:rPr>
                <a:t>Ефективність самоосвітньої діяльності</a:t>
              </a:r>
              <a:endParaRPr lang="uk-U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Прямоугольная выноска 7"/>
            <p:cNvSpPr/>
            <p:nvPr/>
          </p:nvSpPr>
          <p:spPr>
            <a:xfrm>
              <a:off x="4716016" y="3068960"/>
              <a:ext cx="3744416" cy="576064"/>
            </a:xfrm>
            <a:prstGeom prst="wedgeRect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uk-UA" sz="2000" b="1" dirty="0" smtClean="0">
                  <a:solidFill>
                    <a:srgbClr val="000000"/>
                  </a:solidFill>
                </a:rPr>
                <a:t>Модернізація форм та методів роботи</a:t>
              </a:r>
              <a:endParaRPr lang="uk-UA" sz="20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203848" y="3212976"/>
            <a:ext cx="2520280" cy="504056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Організаційні форми науково-методичної роботи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11560" y="3212976"/>
            <a:ext cx="1872208" cy="504056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Педагогічна рада</a:t>
            </a:r>
            <a:endParaRPr lang="ru-RU" sz="1400" b="1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444208" y="3212976"/>
            <a:ext cx="1872208" cy="504056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Методична рада</a:t>
            </a:r>
            <a:endParaRPr lang="ru-RU" sz="1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27784" y="35010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868144" y="35010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3419872" y="2348880"/>
            <a:ext cx="2016224" cy="504056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Традиційні</a:t>
            </a:r>
            <a:endParaRPr lang="ru-RU" sz="1400" b="1" dirty="0"/>
          </a:p>
        </p:txBody>
      </p:sp>
      <p:cxnSp>
        <p:nvCxnSpPr>
          <p:cNvPr id="14" name="Прямая со стрелкой 13"/>
          <p:cNvCxnSpPr>
            <a:endCxn id="35" idx="3"/>
          </p:cNvCxnSpPr>
          <p:nvPr/>
        </p:nvCxnSpPr>
        <p:spPr>
          <a:xfrm>
            <a:off x="4499992" y="37890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6444208" y="2420888"/>
            <a:ext cx="1872208" cy="50405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Індивідуальні</a:t>
            </a:r>
            <a:endParaRPr lang="ru-RU" sz="1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724128" y="26369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7524328" y="1484784"/>
            <a:ext cx="1224136" cy="50405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Стажування</a:t>
            </a:r>
            <a:endParaRPr lang="ru-RU" sz="1400" b="1" dirty="0"/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5580112" y="1484784"/>
            <a:ext cx="1728192" cy="50405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Адаптація новопризначених</a:t>
            </a:r>
            <a:endParaRPr lang="ru-RU" sz="1400" b="1" dirty="0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6732240" y="692696"/>
            <a:ext cx="1224136" cy="50405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Вивчення ППД</a:t>
            </a:r>
            <a:endParaRPr lang="ru-RU" sz="14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6660232" y="2060848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812360" y="213285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380312" y="126876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683568" y="2348880"/>
            <a:ext cx="1872208" cy="50405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Колективні</a:t>
            </a:r>
            <a:endParaRPr lang="ru-RU" sz="14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699792" y="26369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539552" y="1412776"/>
            <a:ext cx="936104" cy="50405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Творчі групи</a:t>
            </a:r>
            <a:endParaRPr lang="ru-RU" sz="1400" b="1" dirty="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>
            <a:off x="1691680" y="1412776"/>
            <a:ext cx="936104" cy="50405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err="1" smtClean="0"/>
              <a:t>МО</a:t>
            </a:r>
            <a:r>
              <a:rPr lang="uk-UA" sz="1400" b="1" dirty="0" smtClean="0"/>
              <a:t> </a:t>
            </a:r>
            <a:endParaRPr lang="ru-RU" sz="14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971600" y="19888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195736" y="19888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3491880" y="4077072"/>
            <a:ext cx="2016224" cy="504056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Нетрадиційні (інноваційні)</a:t>
            </a:r>
            <a:endParaRPr lang="ru-RU" sz="14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4427984" y="29249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575927" y="120168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с двумя скругленными соседними углами 44"/>
          <p:cNvSpPr/>
          <p:nvPr/>
        </p:nvSpPr>
        <p:spPr>
          <a:xfrm>
            <a:off x="755576" y="620688"/>
            <a:ext cx="1800200" cy="50405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Опорна школа</a:t>
            </a:r>
            <a:endParaRPr lang="ru-RU" sz="1400" b="1" dirty="0"/>
          </a:p>
        </p:txBody>
      </p:sp>
      <p:sp>
        <p:nvSpPr>
          <p:cNvPr id="46" name="Прямоугольник с двумя скругленными соседними углами 45"/>
          <p:cNvSpPr/>
          <p:nvPr/>
        </p:nvSpPr>
        <p:spPr>
          <a:xfrm>
            <a:off x="3131840" y="404664"/>
            <a:ext cx="2304256" cy="50405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Впровадження спадщини </a:t>
            </a:r>
          </a:p>
          <a:p>
            <a:pPr algn="ctr"/>
            <a:r>
              <a:rPr lang="uk-UA" sz="1400" b="1" dirty="0" smtClean="0"/>
              <a:t>В. Сухомлинського </a:t>
            </a:r>
            <a:endParaRPr lang="ru-RU" sz="1400" b="1" dirty="0"/>
          </a:p>
        </p:txBody>
      </p:sp>
      <p:sp>
        <p:nvSpPr>
          <p:cNvPr id="47" name="Прямоугольник с двумя скругленными соседними углами 46"/>
          <p:cNvSpPr/>
          <p:nvPr/>
        </p:nvSpPr>
        <p:spPr>
          <a:xfrm>
            <a:off x="3131840" y="1052736"/>
            <a:ext cx="2304256" cy="50405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Державні стандарти початкової освіти</a:t>
            </a:r>
            <a:endParaRPr lang="ru-RU" sz="1400" b="1" dirty="0"/>
          </a:p>
        </p:txBody>
      </p:sp>
      <p:sp>
        <p:nvSpPr>
          <p:cNvPr id="49" name="Прямоугольник с двумя скругленными соседними углами 48"/>
          <p:cNvSpPr/>
          <p:nvPr/>
        </p:nvSpPr>
        <p:spPr>
          <a:xfrm>
            <a:off x="3131840" y="1700808"/>
            <a:ext cx="2304256" cy="50405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Література рідного краю</a:t>
            </a:r>
            <a:endParaRPr lang="ru-RU" sz="1400" b="1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2627784" y="764704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627784" y="98072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555776" y="1196752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 с двумя скругленными соседними углами 56"/>
          <p:cNvSpPr/>
          <p:nvPr/>
        </p:nvSpPr>
        <p:spPr>
          <a:xfrm>
            <a:off x="5796136" y="4797152"/>
            <a:ext cx="2016224" cy="50405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Ринок методичних ідей</a:t>
            </a:r>
            <a:endParaRPr lang="ru-RU" sz="1400" b="1" dirty="0"/>
          </a:p>
        </p:txBody>
      </p:sp>
      <p:sp>
        <p:nvSpPr>
          <p:cNvPr id="58" name="Прямоугольник с двумя скругленными соседними углами 57"/>
          <p:cNvSpPr/>
          <p:nvPr/>
        </p:nvSpPr>
        <p:spPr>
          <a:xfrm>
            <a:off x="5796136" y="4005064"/>
            <a:ext cx="2016224" cy="50405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Майстер-клас</a:t>
            </a:r>
            <a:endParaRPr lang="ru-RU" sz="1400" b="1" dirty="0"/>
          </a:p>
        </p:txBody>
      </p:sp>
      <p:sp>
        <p:nvSpPr>
          <p:cNvPr id="59" name="Прямоугольник с двумя скругленными соседними углами 58"/>
          <p:cNvSpPr/>
          <p:nvPr/>
        </p:nvSpPr>
        <p:spPr>
          <a:xfrm>
            <a:off x="3507769" y="4789714"/>
            <a:ext cx="2016224" cy="50405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Круглі столи</a:t>
            </a:r>
            <a:endParaRPr lang="ru-RU" sz="1400" b="1" dirty="0"/>
          </a:p>
        </p:txBody>
      </p:sp>
      <p:sp>
        <p:nvSpPr>
          <p:cNvPr id="61" name="Прямоугольник с двумя скругленными соседними углами 60"/>
          <p:cNvSpPr/>
          <p:nvPr/>
        </p:nvSpPr>
        <p:spPr>
          <a:xfrm>
            <a:off x="1259632" y="5517232"/>
            <a:ext cx="2736304" cy="50405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Метод </a:t>
            </a:r>
            <a:r>
              <a:rPr lang="uk-UA" sz="1400" dirty="0" smtClean="0"/>
              <a:t>творчого</a:t>
            </a:r>
            <a:r>
              <a:rPr lang="ru-RU" sz="1400" dirty="0" smtClean="0"/>
              <a:t> </a:t>
            </a:r>
            <a:r>
              <a:rPr lang="uk-UA" sz="1400" dirty="0" smtClean="0"/>
              <a:t>самовираження</a:t>
            </a:r>
            <a:endParaRPr lang="uk-UA" sz="1400" dirty="0"/>
          </a:p>
        </p:txBody>
      </p:sp>
      <p:sp>
        <p:nvSpPr>
          <p:cNvPr id="63" name="Прямоугольник с двумя скругленными соседними углами 62"/>
          <p:cNvSpPr/>
          <p:nvPr/>
        </p:nvSpPr>
        <p:spPr>
          <a:xfrm>
            <a:off x="467544" y="4005064"/>
            <a:ext cx="2736304" cy="50405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Метод </a:t>
            </a:r>
            <a:r>
              <a:rPr lang="uk-UA" sz="1400" dirty="0" smtClean="0"/>
              <a:t>творчого</a:t>
            </a:r>
            <a:r>
              <a:rPr lang="ru-RU" sz="1400" dirty="0" smtClean="0"/>
              <a:t> </a:t>
            </a:r>
            <a:r>
              <a:rPr lang="uk-UA" sz="1400" dirty="0" smtClean="0"/>
              <a:t>самовираження</a:t>
            </a:r>
            <a:endParaRPr lang="uk-UA" sz="1400" dirty="0"/>
          </a:p>
        </p:txBody>
      </p:sp>
      <p:sp>
        <p:nvSpPr>
          <p:cNvPr id="64" name="Прямоугольник с двумя скругленными соседними углами 63"/>
          <p:cNvSpPr/>
          <p:nvPr/>
        </p:nvSpPr>
        <p:spPr>
          <a:xfrm>
            <a:off x="1115616" y="4797152"/>
            <a:ext cx="2088232" cy="50405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Ігрові методи </a:t>
            </a:r>
            <a:endParaRPr lang="uk-UA" sz="1400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flipH="1" flipV="1">
            <a:off x="2555776" y="4581128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64" idx="0"/>
          </p:cNvCxnSpPr>
          <p:nvPr/>
        </p:nvCxnSpPr>
        <p:spPr>
          <a:xfrm flipH="1" flipV="1">
            <a:off x="3203848" y="5049180"/>
            <a:ext cx="216024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Прямоугольник с двумя скругленными соседними углами 68"/>
          <p:cNvSpPr/>
          <p:nvPr/>
        </p:nvSpPr>
        <p:spPr>
          <a:xfrm>
            <a:off x="4283968" y="5517232"/>
            <a:ext cx="1440160" cy="504056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Дискусії</a:t>
            </a:r>
            <a:endParaRPr lang="ru-RU" sz="1400" b="1" dirty="0"/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5580112" y="4293096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292080" y="4653136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59" idx="3"/>
          </p:cNvCxnSpPr>
          <p:nvPr/>
        </p:nvCxnSpPr>
        <p:spPr>
          <a:xfrm>
            <a:off x="4499992" y="4653136"/>
            <a:ext cx="15889" cy="136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4860032" y="530120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2843808" y="530120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2339752" y="332656"/>
            <a:ext cx="4320480" cy="79208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Модель методичної роботи школи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1268760"/>
            <a:ext cx="1872208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Шкільні </a:t>
            </a:r>
            <a:r>
              <a:rPr lang="uk-UA" dirty="0" err="1" smtClean="0"/>
              <a:t>МО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627784" y="1340768"/>
            <a:ext cx="1872208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Методична рада школи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1340768"/>
            <a:ext cx="1872208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Творчі мікрогрупи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32240" y="1340768"/>
            <a:ext cx="1872208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Шкільна бібліотека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339752" y="119675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119675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flipH="1">
            <a:off x="3563888" y="1196752"/>
            <a:ext cx="7200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56176" y="1196752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43608" y="2420888"/>
            <a:ext cx="1728192" cy="3672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Самоосвіта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Курсова самопідготовка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Методичні тижні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Відкриті уроки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Атестація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Участь у семінарах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Участь у роботах творчих груп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2420888"/>
            <a:ext cx="1512168" cy="3960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1500" dirty="0" smtClean="0"/>
              <a:t>Розробка шкільної документації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Інформування педагогів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Випуск методичних бюлетенів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Проведення методичних оперативок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Обмін досвідом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Семінари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Педагогічні читання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Конференції </a:t>
            </a:r>
            <a:endParaRPr lang="ru-RU" sz="15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2420888"/>
            <a:ext cx="1512168" cy="3672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1500" dirty="0" smtClean="0"/>
              <a:t>Вивчення нових педагогічних ідей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Участь у семінарах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Апробація нових форм і методів навчання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Аукціон педагогічних ідей </a:t>
            </a:r>
          </a:p>
          <a:p>
            <a:pPr>
              <a:buFont typeface="Arial" pitchFamily="34" charset="0"/>
              <a:buChar char="•"/>
            </a:pPr>
            <a:r>
              <a:rPr lang="uk-UA" sz="1500" dirty="0" smtClean="0"/>
              <a:t>Організація конференцій</a:t>
            </a:r>
          </a:p>
          <a:p>
            <a:pPr>
              <a:buFont typeface="Arial" pitchFamily="34" charset="0"/>
              <a:buChar char="•"/>
            </a:pPr>
            <a:endParaRPr lang="ru-RU" sz="15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420888"/>
            <a:ext cx="1512168" cy="3384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Виставка науково-методичної літератури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Тематичні виставки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Тематичні дні книг і свят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Педагогічні читання 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691680" y="220486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1" idx="0"/>
          </p:cNvCxnSpPr>
          <p:nvPr/>
        </p:nvCxnSpPr>
        <p:spPr>
          <a:xfrm>
            <a:off x="3491880" y="2276872"/>
            <a:ext cx="32403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436096" y="220486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24328" y="2276872"/>
            <a:ext cx="7200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1475656" y="476672"/>
            <a:ext cx="6408712" cy="792088"/>
          </a:xfrm>
          <a:prstGeom prst="round2Same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mtClean="0"/>
              <a:t>Узагальнення</a:t>
            </a:r>
            <a:r>
              <a:rPr lang="uk-UA" sz="2400" smtClean="0"/>
              <a:t> системи роботи школи з педагогічними </a:t>
            </a:r>
            <a:r>
              <a:rPr lang="uk-UA" sz="2400" smtClean="0"/>
              <a:t>кадрами</a:t>
            </a:r>
            <a:endParaRPr lang="uk-UA" sz="240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347864" y="2636912"/>
            <a:ext cx="1800200" cy="1008112"/>
          </a:xfrm>
          <a:prstGeom prst="wedge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/>
              <a:t>Педагогічна рада</a:t>
            </a:r>
            <a:endParaRPr lang="ru-RU" sz="2200" b="1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539552" y="1412776"/>
            <a:ext cx="2448272" cy="216024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1400" dirty="0" smtClean="0"/>
              <a:t>Соціальні дослідження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Діагностування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Тестування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Проблемні семінари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Групові і методичні консультації</a:t>
            </a:r>
            <a:endParaRPr lang="ru-RU" sz="1400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3347864" y="1412776"/>
            <a:ext cx="2088232" cy="1008112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400" dirty="0" smtClean="0"/>
              <a:t>Методична рада – центр роботи з педкадрами</a:t>
            </a:r>
            <a:endParaRPr lang="ru-RU" sz="1400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5724128" y="1412776"/>
            <a:ext cx="2448272" cy="216024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1600" dirty="0" smtClean="0"/>
              <a:t>Творчі групи 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Методичні оперативки 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Групи спілкування 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 smtClean="0"/>
              <a:t>Методичні об'єднання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2771800" y="2780928"/>
            <a:ext cx="504056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0608873">
            <a:off x="5239077" y="2731431"/>
            <a:ext cx="504056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1115616" y="3861048"/>
            <a:ext cx="7056784" cy="432048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Диференційований підхід до вивчення, узагальнення та впровадження ППД</a:t>
            </a:r>
            <a:endParaRPr lang="uk-UA" sz="1600" b="1" dirty="0"/>
          </a:p>
        </p:txBody>
      </p:sp>
      <p:sp>
        <p:nvSpPr>
          <p:cNvPr id="16" name="Параллелограмм 15"/>
          <p:cNvSpPr/>
          <p:nvPr/>
        </p:nvSpPr>
        <p:spPr>
          <a:xfrm>
            <a:off x="539552" y="4437112"/>
            <a:ext cx="2232248" cy="201622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1400" dirty="0" smtClean="0"/>
              <a:t>Вивчення мотивів зростання педагогічного колективу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Аналіз роботи вчителів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Співбесіди </a:t>
            </a:r>
            <a:endParaRPr lang="ru-RU" sz="1400" dirty="0"/>
          </a:p>
        </p:txBody>
      </p:sp>
      <p:sp>
        <p:nvSpPr>
          <p:cNvPr id="18" name="Параллелограмм 17"/>
          <p:cNvSpPr/>
          <p:nvPr/>
        </p:nvSpPr>
        <p:spPr>
          <a:xfrm>
            <a:off x="2339752" y="4437112"/>
            <a:ext cx="2232248" cy="201622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1400" dirty="0" smtClean="0"/>
              <a:t>Інструктаж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Консультації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Спільна робота з планування роботи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Взаємовідвідування уроків </a:t>
            </a: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4139952" y="4437112"/>
            <a:ext cx="2232248" cy="201622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1400" dirty="0" smtClean="0"/>
              <a:t>Спільна робота щодо складання творчих завдань, звітів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Спільна робота з моделювання уроків </a:t>
            </a:r>
          </a:p>
        </p:txBody>
      </p:sp>
      <p:sp>
        <p:nvSpPr>
          <p:cNvPr id="20" name="Параллелограмм 19"/>
          <p:cNvSpPr/>
          <p:nvPr/>
        </p:nvSpPr>
        <p:spPr>
          <a:xfrm>
            <a:off x="6012160" y="4437112"/>
            <a:ext cx="2232248" cy="2016224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uk-UA" sz="1400" dirty="0" smtClean="0"/>
              <a:t>Випереджувальні уроки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Колективний аналіз уроків 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 smtClean="0"/>
              <a:t>Створення груп спілкування  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764704"/>
            <a:ext cx="2540968" cy="460851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Популяризація активних форм методичної роботи</a:t>
            </a:r>
            <a:endParaRPr lang="uk-UA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683" t="9060" r="44013" b="14872"/>
          <a:stretch>
            <a:fillRect/>
          </a:stretch>
        </p:blipFill>
        <p:spPr bwMode="auto">
          <a:xfrm>
            <a:off x="827584" y="260648"/>
            <a:ext cx="518457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DSCF8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11198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DSCN21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904"/>
          <a:stretch>
            <a:fillRect/>
          </a:stretch>
        </p:blipFill>
        <p:spPr>
          <a:xfrm>
            <a:off x="3059832" y="404664"/>
            <a:ext cx="2232248" cy="139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Копия PC030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87535">
            <a:off x="563800" y="2018421"/>
            <a:ext cx="2080915" cy="156068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Содержимое 5" descr="DSCN24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44208" y="3789040"/>
            <a:ext cx="2224931" cy="166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0865.JPG"/>
          <p:cNvPicPr>
            <a:picLocks noChangeAspect="1"/>
          </p:cNvPicPr>
          <p:nvPr/>
        </p:nvPicPr>
        <p:blipFill>
          <a:blip r:embed="rId6" cstate="print"/>
          <a:srcRect l="4950" t="26332" r="4951"/>
          <a:stretch>
            <a:fillRect/>
          </a:stretch>
        </p:blipFill>
        <p:spPr>
          <a:xfrm rot="444455">
            <a:off x="5815852" y="442910"/>
            <a:ext cx="2931769" cy="161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T0868.JPG"/>
          <p:cNvPicPr>
            <a:picLocks noChangeAspect="1"/>
          </p:cNvPicPr>
          <p:nvPr/>
        </p:nvPicPr>
        <p:blipFill>
          <a:blip r:embed="rId7" cstate="print"/>
          <a:srcRect t="15556" r="10000" b="13333"/>
          <a:stretch>
            <a:fillRect/>
          </a:stretch>
        </p:blipFill>
        <p:spPr>
          <a:xfrm rot="20728568">
            <a:off x="692583" y="3733140"/>
            <a:ext cx="2623637" cy="155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7069">
            <a:off x="5961923" y="1793784"/>
            <a:ext cx="2453191" cy="183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2" descr="DSC01506"/>
          <p:cNvPicPr>
            <a:picLocks noChangeAspect="1" noChangeArrowheads="1"/>
          </p:cNvPicPr>
          <p:nvPr/>
        </p:nvPicPr>
        <p:blipFill>
          <a:blip r:embed="rId9" cstate="print"/>
          <a:srcRect l="7028"/>
          <a:stretch>
            <a:fillRect/>
          </a:stretch>
        </p:blipFill>
        <p:spPr bwMode="auto">
          <a:xfrm>
            <a:off x="2699792" y="1700808"/>
            <a:ext cx="3312368" cy="200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IMG_0943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25991">
            <a:off x="4233416" y="3416606"/>
            <a:ext cx="2232248" cy="165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S73000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911437">
            <a:off x="2137372" y="4790757"/>
            <a:ext cx="2267992" cy="184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Изображе_0"/>
          <p:cNvPicPr>
            <a:picLocks noChangeAspect="1" noChangeArrowheads="1"/>
          </p:cNvPicPr>
          <p:nvPr/>
        </p:nvPicPr>
        <p:blipFill>
          <a:blip r:embed="rId12" cstate="print"/>
          <a:srcRect l="22098" b="26981"/>
          <a:stretch>
            <a:fillRect/>
          </a:stretch>
        </p:blipFill>
        <p:spPr bwMode="auto">
          <a:xfrm>
            <a:off x="4427984" y="5013176"/>
            <a:ext cx="2104062" cy="147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72808" cy="79208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Етапи методичної роботи з розвитку творчих здібностей учнів</a:t>
            </a:r>
            <a:endParaRPr lang="uk-UA" sz="36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683568" y="1556792"/>
            <a:ext cx="1224136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 етап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683568" y="2636912"/>
            <a:ext cx="1224136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ІІ етап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683568" y="3645024"/>
            <a:ext cx="1224136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ІІІ етап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83568" y="4653136"/>
            <a:ext cx="1224136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 етап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1412776"/>
            <a:ext cx="6552728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Забезпечення навчально-виховного процесу необхідним матеріалом, занурення учнів в атмосферу, яка стимулюватиме їхнє бажання працювати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2420888"/>
            <a:ext cx="6552728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Ознайомлення учнів з мисленнєвими засобами творчості, та їх застосуванні (аналіз готових завдань, самостійна робота, </a:t>
            </a:r>
            <a:r>
              <a:rPr lang="uk-UA" dirty="0" err="1" smtClean="0"/>
              <a:t>робота</a:t>
            </a:r>
            <a:r>
              <a:rPr lang="uk-UA" dirty="0" smtClean="0"/>
              <a:t> над прийомами стимулювання)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3429000"/>
            <a:ext cx="6552728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Навчання учнів застосовувати здобутті знання у вирішенні поставлених завдань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712" y="4437112"/>
            <a:ext cx="6552728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Навчання самостійного створення та розв'язання завдань на основі уяви та знань учнів (Позаурочна робота, нестандартні уроки, робота на різних етапах уроку)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475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ПРОБЛЕМИ, НАД ЯКИМИ ПРАЦЮЄ ШКОЛА:</vt:lpstr>
      <vt:lpstr>Слайд 3</vt:lpstr>
      <vt:lpstr>Слайд 4</vt:lpstr>
      <vt:lpstr>Слайд 5</vt:lpstr>
      <vt:lpstr>Слайд 6</vt:lpstr>
      <vt:lpstr>Популяризація активних форм методичної роботи</vt:lpstr>
      <vt:lpstr>Слайд 8</vt:lpstr>
      <vt:lpstr>Етапи методичної роботи з розвитку творчих здібностей учнів</vt:lpstr>
      <vt:lpstr>Слайд 10</vt:lpstr>
      <vt:lpstr>Значення підростаючого покоління для часу теперішнього, найближчого майбутнього і довгострокової перспективи - дуже значно, якщо не сказати, що наші діти, це безперечно єдина цінність, завдяки якій зараз відбувається течія Життя на всій Землі. Щоб зберегти його - необхідна наша увага. Наша участь, турбота і наш захист. Розуміння і співпереживання. І наш власний світ стане трішки краще, світліше і набагато більш радіснішим. Вітаємо Вас з Міжнародним днем дівчаток!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2013-10-10T10:10:25Z</dcterms:created>
  <dcterms:modified xsi:type="dcterms:W3CDTF">2013-10-10T12:56:31Z</dcterms:modified>
</cp:coreProperties>
</file>